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3" r:id="rId1"/>
  </p:sldMasterIdLst>
  <p:notesMasterIdLst>
    <p:notesMasterId r:id="rId4"/>
  </p:notesMasterIdLst>
  <p:sldIdLst>
    <p:sldId id="261" r:id="rId2"/>
    <p:sldId id="262" r:id="rId3"/>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34F"/>
    <a:srgbClr val="5D9CE5"/>
    <a:srgbClr val="DDBB3D"/>
    <a:srgbClr val="C2A436"/>
    <a:srgbClr val="F2CD43"/>
    <a:srgbClr val="5389C7"/>
    <a:srgbClr val="255DAB"/>
    <a:srgbClr val="274B29"/>
    <a:srgbClr val="39482A"/>
    <a:srgbClr val="9D7B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16" autoAdjust="0"/>
    <p:restoredTop sz="86395"/>
  </p:normalViewPr>
  <p:slideViewPr>
    <p:cSldViewPr snapToGrid="0">
      <p:cViewPr varScale="1">
        <p:scale>
          <a:sx n="57" d="100"/>
          <a:sy n="57" d="100"/>
        </p:scale>
        <p:origin x="1272" y="78"/>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577" tIns="45788" rIns="91577" bIns="4578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0"/>
            <a:ext cx="2949786" cy="498693"/>
          </a:xfrm>
          <a:prstGeom prst="rect">
            <a:avLst/>
          </a:prstGeom>
        </p:spPr>
        <p:txBody>
          <a:bodyPr vert="horz" lIns="91577" tIns="45788" rIns="91577" bIns="45788" rtlCol="0"/>
          <a:lstStyle>
            <a:lvl1pPr algn="r">
              <a:defRPr sz="1200"/>
            </a:lvl1pPr>
          </a:lstStyle>
          <a:p>
            <a:fld id="{70F99883-74AE-4A2C-81B7-5B86A08198C0}" type="datetimeFigureOut">
              <a:rPr kumimoji="1" lang="ja-JP" altLang="en-US" smtClean="0"/>
              <a:pPr/>
              <a:t>2023/10/27</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77" tIns="45788" rIns="91577" bIns="45788"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577" tIns="45788" rIns="91577" bIns="4578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9"/>
            <a:ext cx="2949786" cy="498692"/>
          </a:xfrm>
          <a:prstGeom prst="rect">
            <a:avLst/>
          </a:prstGeom>
        </p:spPr>
        <p:txBody>
          <a:bodyPr vert="horz" lIns="91577" tIns="45788" rIns="91577" bIns="4578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9"/>
            <a:ext cx="2949786" cy="498692"/>
          </a:xfrm>
          <a:prstGeom prst="rect">
            <a:avLst/>
          </a:prstGeom>
        </p:spPr>
        <p:txBody>
          <a:bodyPr vert="horz" lIns="91577" tIns="45788" rIns="91577" bIns="45788" rtlCol="0" anchor="b"/>
          <a:lstStyle>
            <a:lvl1pPr algn="r">
              <a:defRPr sz="12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CD93CC5-A9B8-46A1-B8C3-70AA73E05DA2}" type="slidenum">
              <a:rPr kumimoji="1" lang="ja-JP" altLang="en-US" smtClean="0"/>
              <a:pPr/>
              <a:t>1</a:t>
            </a:fld>
            <a:endParaRPr kumimoji="1" lang="ja-JP" altLang="en-US"/>
          </a:p>
        </p:txBody>
      </p:sp>
    </p:spTree>
    <p:extLst>
      <p:ext uri="{BB962C8B-B14F-4D97-AF65-F5344CB8AC3E}">
        <p14:creationId xmlns:p14="http://schemas.microsoft.com/office/powerpoint/2010/main" val="1940804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iyazaki-cci.or.jp/miyazaki/2023/10/23/11%e6%9c%8820%e6%97%a5%e3%80%8121%e6%97%a5%e7%ac%ac5%e5%9b%9e%e5%ae%ae%e5%b4%8e%e5%95%86%e5%b7%a5%e4%bc%9a%e8%ad%b0%e6%89%80%e9%a3%9f%e5%93%81%e5%95%86%e8%ab%87%e4%bc%9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mailto:&#65318;&#65313;&#65336;&#12418;&#12375;&#12367;&#12399;sakamoto@miyazaki-cci.r.jp"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正方形/長方形 52"/>
          <p:cNvSpPr/>
          <p:nvPr/>
        </p:nvSpPr>
        <p:spPr>
          <a:xfrm>
            <a:off x="30033" y="10102802"/>
            <a:ext cx="7715508" cy="6367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A68C0C8C-3E9F-4BAA-937C-DC14AE81BA6B}"/>
              </a:ext>
            </a:extLst>
          </p:cNvPr>
          <p:cNvSpPr txBox="1"/>
          <p:nvPr/>
        </p:nvSpPr>
        <p:spPr>
          <a:xfrm>
            <a:off x="2535524" y="10278630"/>
            <a:ext cx="3728917" cy="523220"/>
          </a:xfrm>
          <a:prstGeom prst="rect">
            <a:avLst/>
          </a:prstGeom>
          <a:noFill/>
          <a:ln>
            <a:solidFill>
              <a:schemeClr val="tx1"/>
            </a:solidFill>
          </a:ln>
        </p:spPr>
        <p:txBody>
          <a:bodyPr wrap="square" rtlCol="0">
            <a:spAutoFit/>
          </a:bodyPr>
          <a:lstStyle/>
          <a:p>
            <a:r>
              <a:rPr lang="ja-JP" altLang="en-US" sz="1200" dirty="0">
                <a:latin typeface="HG創英ﾌﾟﾚｾﾞﾝｽEB" panose="02020809000000000000" pitchFamily="17" charset="-128"/>
                <a:ea typeface="HG創英ﾌﾟﾚｾﾞﾝｽEB" panose="02020809000000000000" pitchFamily="17" charset="-128"/>
              </a:rPr>
              <a:t>宮崎商工会議所　広域振興部</a:t>
            </a:r>
            <a:r>
              <a:rPr lang="en-US" altLang="ja-JP" sz="1200" dirty="0">
                <a:latin typeface="HG創英ﾌﾟﾚｾﾞﾝｽEB" panose="02020809000000000000" pitchFamily="17" charset="-128"/>
                <a:ea typeface="HG創英ﾌﾟﾚｾﾞﾝｽEB" panose="02020809000000000000" pitchFamily="17" charset="-128"/>
              </a:rPr>
              <a:t> </a:t>
            </a:r>
            <a:r>
              <a:rPr lang="ja-JP" altLang="en-US" sz="800" dirty="0">
                <a:latin typeface="HG創英ﾌﾟﾚｾﾞﾝｽEB" panose="02020809000000000000" pitchFamily="17" charset="-128"/>
                <a:ea typeface="HG創英ﾌﾟﾚｾﾞﾝｽEB" panose="02020809000000000000" pitchFamily="17" charset="-128"/>
              </a:rPr>
              <a:t>担当　坂本</a:t>
            </a:r>
            <a:endParaRPr lang="en-US" altLang="ja-JP" sz="800" dirty="0">
              <a:latin typeface="HG創英ﾌﾟﾚｾﾞﾝｽEB" panose="02020809000000000000" pitchFamily="17" charset="-128"/>
              <a:ea typeface="HG創英ﾌﾟﾚｾﾞﾝｽEB" panose="02020809000000000000" pitchFamily="17" charset="-128"/>
            </a:endParaRPr>
          </a:p>
          <a:p>
            <a:r>
              <a:rPr lang="ja-JP" altLang="en-US" sz="800" dirty="0">
                <a:latin typeface="HG創英ﾌﾟﾚｾﾞﾝｽEB" panose="02020809000000000000" pitchFamily="17" charset="-128"/>
                <a:ea typeface="HG創英ﾌﾟﾚｾﾞﾝｽEB" panose="02020809000000000000" pitchFamily="17" charset="-128"/>
              </a:rPr>
              <a:t>〒８８０</a:t>
            </a:r>
            <a:r>
              <a:rPr lang="en-US" altLang="ja-JP" sz="800" dirty="0">
                <a:latin typeface="HG創英ﾌﾟﾚｾﾞﾝｽEB" panose="02020809000000000000" pitchFamily="17" charset="-128"/>
                <a:ea typeface="HG創英ﾌﾟﾚｾﾞﾝｽEB" panose="02020809000000000000" pitchFamily="17" charset="-128"/>
              </a:rPr>
              <a:t>-</a:t>
            </a:r>
            <a:r>
              <a:rPr lang="ja-JP" altLang="en-US" sz="800" dirty="0">
                <a:latin typeface="HG創英ﾌﾟﾚｾﾞﾝｽEB" panose="02020809000000000000" pitchFamily="17" charset="-128"/>
                <a:ea typeface="HG創英ﾌﾟﾚｾﾞﾝｽEB" panose="02020809000000000000" pitchFamily="17" charset="-128"/>
              </a:rPr>
              <a:t>０８１１　宮崎県宮崎市錦町１番１０号ＫＩＴＥＮ７階</a:t>
            </a:r>
            <a:endParaRPr lang="en-US" altLang="ja-JP" sz="800" dirty="0">
              <a:latin typeface="HG創英ﾌﾟﾚｾﾞﾝｽEB" panose="02020809000000000000" pitchFamily="17" charset="-128"/>
              <a:ea typeface="HG創英ﾌﾟﾚｾﾞﾝｽEB" panose="02020809000000000000" pitchFamily="17" charset="-128"/>
            </a:endParaRPr>
          </a:p>
          <a:p>
            <a:r>
              <a:rPr lang="ja-JP" altLang="en-US" sz="800" dirty="0">
                <a:latin typeface="HG創英ﾌﾟﾚｾﾞﾝｽEB" panose="02020809000000000000" pitchFamily="17" charset="-128"/>
                <a:ea typeface="HG創英ﾌﾟﾚｾﾞﾝｽEB" panose="02020809000000000000" pitchFamily="17" charset="-128"/>
              </a:rPr>
              <a:t>ＴＥＬ：０９８５</a:t>
            </a:r>
            <a:r>
              <a:rPr lang="en-US" altLang="ja-JP" sz="800" dirty="0">
                <a:latin typeface="HG創英ﾌﾟﾚｾﾞﾝｽEB" panose="02020809000000000000" pitchFamily="17" charset="-128"/>
                <a:ea typeface="HG創英ﾌﾟﾚｾﾞﾝｽEB" panose="02020809000000000000" pitchFamily="17" charset="-128"/>
              </a:rPr>
              <a:t>-</a:t>
            </a:r>
            <a:r>
              <a:rPr lang="ja-JP" altLang="en-US" sz="800" dirty="0">
                <a:latin typeface="HG創英ﾌﾟﾚｾﾞﾝｽEB" panose="02020809000000000000" pitchFamily="17" charset="-128"/>
                <a:ea typeface="HG創英ﾌﾟﾚｾﾞﾝｽEB" panose="02020809000000000000" pitchFamily="17" charset="-128"/>
              </a:rPr>
              <a:t>２２</a:t>
            </a:r>
            <a:r>
              <a:rPr lang="en-US" altLang="ja-JP" sz="800" dirty="0">
                <a:latin typeface="HG創英ﾌﾟﾚｾﾞﾝｽEB" panose="02020809000000000000" pitchFamily="17" charset="-128"/>
                <a:ea typeface="HG創英ﾌﾟﾚｾﾞﾝｽEB" panose="02020809000000000000" pitchFamily="17" charset="-128"/>
              </a:rPr>
              <a:t>-</a:t>
            </a:r>
            <a:r>
              <a:rPr lang="ja-JP" altLang="en-US" sz="800" dirty="0">
                <a:latin typeface="HG創英ﾌﾟﾚｾﾞﾝｽEB" panose="02020809000000000000" pitchFamily="17" charset="-128"/>
                <a:ea typeface="HG創英ﾌﾟﾚｾﾞﾝｽEB" panose="02020809000000000000" pitchFamily="17" charset="-128"/>
              </a:rPr>
              <a:t>２１６１　ＦＡＸ：０９８５</a:t>
            </a:r>
            <a:r>
              <a:rPr lang="en-US" altLang="ja-JP" sz="800" dirty="0">
                <a:latin typeface="HG創英ﾌﾟﾚｾﾞﾝｽEB" panose="02020809000000000000" pitchFamily="17" charset="-128"/>
                <a:ea typeface="HG創英ﾌﾟﾚｾﾞﾝｽEB" panose="02020809000000000000" pitchFamily="17" charset="-128"/>
              </a:rPr>
              <a:t>-</a:t>
            </a:r>
            <a:r>
              <a:rPr lang="ja-JP" altLang="en-US" sz="800" dirty="0">
                <a:latin typeface="HG創英ﾌﾟﾚｾﾞﾝｽEB" panose="02020809000000000000" pitchFamily="17" charset="-128"/>
                <a:ea typeface="HG創英ﾌﾟﾚｾﾞﾝｽEB" panose="02020809000000000000" pitchFamily="17" charset="-128"/>
              </a:rPr>
              <a:t>２４</a:t>
            </a:r>
            <a:r>
              <a:rPr lang="en-US" altLang="ja-JP" sz="800" dirty="0">
                <a:latin typeface="HG創英ﾌﾟﾚｾﾞﾝｽEB" panose="02020809000000000000" pitchFamily="17" charset="-128"/>
                <a:ea typeface="HG創英ﾌﾟﾚｾﾞﾝｽEB" panose="02020809000000000000" pitchFamily="17" charset="-128"/>
              </a:rPr>
              <a:t>-</a:t>
            </a:r>
            <a:r>
              <a:rPr lang="ja-JP" altLang="en-US" sz="800" dirty="0">
                <a:latin typeface="HG創英ﾌﾟﾚｾﾞﾝｽEB" panose="02020809000000000000" pitchFamily="17" charset="-128"/>
                <a:ea typeface="HG創英ﾌﾟﾚｾﾞﾝｽEB" panose="02020809000000000000" pitchFamily="17" charset="-128"/>
              </a:rPr>
              <a:t>２０００　</a:t>
            </a:r>
            <a:endParaRPr lang="en-US" altLang="ja-JP" sz="800" dirty="0">
              <a:latin typeface="HG創英ﾌﾟﾚｾﾞﾝｽEB" panose="02020809000000000000" pitchFamily="17" charset="-128"/>
              <a:ea typeface="HG創英ﾌﾟﾚｾﾞﾝｽEB" panose="02020809000000000000" pitchFamily="17" charset="-128"/>
            </a:endParaRPr>
          </a:p>
        </p:txBody>
      </p:sp>
      <p:sp>
        <p:nvSpPr>
          <p:cNvPr id="36" name="角丸四角形 6">
            <a:extLst>
              <a:ext uri="{FF2B5EF4-FFF2-40B4-BE49-F238E27FC236}">
                <a16:creationId xmlns:a16="http://schemas.microsoft.com/office/drawing/2014/main" id="{761D6C84-E3FA-4DE5-92C5-E43557AB8A76}"/>
              </a:ext>
            </a:extLst>
          </p:cNvPr>
          <p:cNvSpPr/>
          <p:nvPr/>
        </p:nvSpPr>
        <p:spPr>
          <a:xfrm>
            <a:off x="227771" y="10222291"/>
            <a:ext cx="2082292" cy="636739"/>
          </a:xfrm>
          <a:prstGeom prst="roundRect">
            <a:avLst>
              <a:gd name="adj" fmla="val 43845"/>
            </a:avLst>
          </a:prstGeom>
          <a:solidFill>
            <a:srgbClr val="FFC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400" dirty="0">
                <a:solidFill>
                  <a:schemeClr val="bg1"/>
                </a:solidFill>
                <a:latin typeface="HGP創英ﾌﾟﾚｾﾞﾝｽEB" panose="02020800000000000000" pitchFamily="18" charset="-128"/>
                <a:ea typeface="HGP創英ﾌﾟﾚｾﾞﾝｽEB" panose="02020800000000000000" pitchFamily="18" charset="-128"/>
                <a:cs typeface="Kozuka Gothic Pro M" charset="-128"/>
              </a:rPr>
              <a:t>主催・お問い合わせ先</a:t>
            </a:r>
          </a:p>
        </p:txBody>
      </p:sp>
      <p:sp>
        <p:nvSpPr>
          <p:cNvPr id="32" name="テキスト ボックス 31">
            <a:extLst>
              <a:ext uri="{FF2B5EF4-FFF2-40B4-BE49-F238E27FC236}">
                <a16:creationId xmlns:a16="http://schemas.microsoft.com/office/drawing/2014/main" id="{4990E377-D859-4C2D-9F08-300628D4820A}"/>
              </a:ext>
            </a:extLst>
          </p:cNvPr>
          <p:cNvSpPr txBox="1"/>
          <p:nvPr/>
        </p:nvSpPr>
        <p:spPr>
          <a:xfrm>
            <a:off x="189468" y="575283"/>
            <a:ext cx="7396635" cy="646331"/>
          </a:xfrm>
          <a:prstGeom prst="rect">
            <a:avLst/>
          </a:prstGeom>
          <a:noFill/>
        </p:spPr>
        <p:txBody>
          <a:bodyPr wrap="square">
            <a:spAutoFit/>
          </a:bodyPr>
          <a:lstStyle/>
          <a:p>
            <a:pPr algn="just"/>
            <a:r>
              <a:rPr lang="ja-JP" altLang="ja-JP" sz="1200" kern="100" dirty="0">
                <a:effectLst/>
                <a:latin typeface="HGS創英ﾌﾟﾚｾﾞﾝｽEB" panose="02020800000000000000" pitchFamily="18" charset="-128"/>
                <a:ea typeface="HGS創英ﾌﾟﾚｾﾞﾝｽEB" panose="02020800000000000000" pitchFamily="18" charset="-128"/>
                <a:cs typeface="Times New Roman" panose="02020603050405020304" pitchFamily="18" charset="0"/>
              </a:rPr>
              <a:t>この商談会は、宮崎県内外から招聘したバイヤーに対して、貴社自慢の商品を個別に売り込む形式の商談会です。農林水産物や飲食料品など、食に関する事業に取り組んでおられる皆様へ、販路拡大につなげる機会として、是非ご参加ください。</a:t>
            </a:r>
          </a:p>
        </p:txBody>
      </p:sp>
      <p:sp>
        <p:nvSpPr>
          <p:cNvPr id="34" name="テキスト ボックス 33">
            <a:extLst>
              <a:ext uri="{FF2B5EF4-FFF2-40B4-BE49-F238E27FC236}">
                <a16:creationId xmlns:a16="http://schemas.microsoft.com/office/drawing/2014/main" id="{F399AD48-C421-4F29-B3E0-71FDE1D661C6}"/>
              </a:ext>
            </a:extLst>
          </p:cNvPr>
          <p:cNvSpPr txBox="1"/>
          <p:nvPr/>
        </p:nvSpPr>
        <p:spPr>
          <a:xfrm>
            <a:off x="88815" y="1182995"/>
            <a:ext cx="7497288" cy="9356408"/>
          </a:xfrm>
          <a:prstGeom prst="rect">
            <a:avLst/>
          </a:prstGeom>
          <a:noFill/>
        </p:spPr>
        <p:txBody>
          <a:bodyPr wrap="square">
            <a:spAutoFit/>
          </a:bodyPr>
          <a:lstStyle/>
          <a:p>
            <a:pPr algn="just"/>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日　　時</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：令和</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５</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年</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１１</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月</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２０</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日（</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月</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１０</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３０</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１６</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３</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０</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（商談会）　＊受付開始</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１０</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１</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０</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１１月２１日（火）１０：３０～１６：３０</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（商談会）　</a:t>
            </a: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商談会開始</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１５</a:t>
            </a:r>
            <a:r>
              <a:rPr lang="ja-JP"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分前までにお越しください。</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会　　場　：令和</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５年</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１１月</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２０</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日（月）ＫＩＴＥＮビル</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８</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階 　　　　　　　　　　　</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２１日（火）ＫＩＴＥＮビル</a:t>
            </a:r>
            <a:r>
              <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7</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階　宮崎商工会議所内　　　　　　</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（宮崎市錦町１ー１０　</a:t>
            </a:r>
            <a:r>
              <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JR</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宮崎駅より徒歩１分）</a:t>
            </a:r>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商談形式：事前予約制個別商談（対面商談）</a:t>
            </a: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（当日は１商談</a:t>
            </a:r>
            <a:r>
              <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３０分、バイヤー一人当たり計</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８</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商談を予定。）</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募集社数：県内食品関連事業者 １５社程度</a:t>
            </a: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（宮崎市内で生産等された農林水産物または市内で製造された食品を取り扱う企業）</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バイヤー ：</a:t>
            </a:r>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en-US" altLang="ja-JP"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zh-TW"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参加費用：無料</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（交通費や商品サンプル費等は各自でご負担いただきます）</a:t>
            </a:r>
            <a:endParaRPr lang="en-US" altLang="zh-TW"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endPar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申込方法：裏面の申込書に必要事項を記入し、ＦＡＸ（</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０９８５</a:t>
            </a:r>
            <a:r>
              <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２４</a:t>
            </a:r>
            <a:r>
              <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２０００）にてお申込みいただくか、　　　　</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宮崎商工会議所のホームページからお申込みをお願いします。</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宮崎商工会議所商談会申込ＵＲＬ：</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en-US" altLang="ja-JP" sz="1100" dirty="0">
                <a:hlinkClick r:id="rId3"/>
              </a:rPr>
              <a:t>11</a:t>
            </a:r>
            <a:r>
              <a:rPr lang="ja-JP" altLang="en-US" sz="1100" dirty="0">
                <a:hlinkClick r:id="rId3"/>
              </a:rPr>
              <a:t>月</a:t>
            </a:r>
            <a:r>
              <a:rPr lang="en-US" altLang="ja-JP" sz="1100" dirty="0">
                <a:hlinkClick r:id="rId3"/>
              </a:rPr>
              <a:t>20</a:t>
            </a:r>
            <a:r>
              <a:rPr lang="ja-JP" altLang="en-US" sz="1100" dirty="0">
                <a:hlinkClick r:id="rId3"/>
              </a:rPr>
              <a:t>日、</a:t>
            </a:r>
            <a:r>
              <a:rPr lang="en-US" altLang="ja-JP" sz="1100" dirty="0">
                <a:hlinkClick r:id="rId3"/>
              </a:rPr>
              <a:t>21</a:t>
            </a:r>
            <a:r>
              <a:rPr lang="ja-JP" altLang="en-US" sz="1100" dirty="0">
                <a:hlinkClick r:id="rId3"/>
              </a:rPr>
              <a:t>日第</a:t>
            </a:r>
            <a:r>
              <a:rPr lang="en-US" altLang="ja-JP" sz="1100" dirty="0">
                <a:hlinkClick r:id="rId3"/>
              </a:rPr>
              <a:t>5</a:t>
            </a:r>
            <a:r>
              <a:rPr lang="ja-JP" altLang="en-US" sz="1100" dirty="0">
                <a:hlinkClick r:id="rId3"/>
              </a:rPr>
              <a:t>回宮崎商工会議所食品商談会 </a:t>
            </a:r>
            <a:r>
              <a:rPr lang="en-US" altLang="ja-JP" sz="1100" dirty="0">
                <a:hlinkClick r:id="rId3"/>
              </a:rPr>
              <a:t>– </a:t>
            </a:r>
            <a:r>
              <a:rPr lang="ja-JP" altLang="en-US" sz="1100" dirty="0">
                <a:hlinkClick r:id="rId3"/>
              </a:rPr>
              <a:t>宮崎商工会議所公式サイト </a:t>
            </a:r>
            <a:r>
              <a:rPr lang="en-US" altLang="ja-JP" sz="1100" dirty="0">
                <a:hlinkClick r:id="rId3"/>
              </a:rPr>
              <a:t>(miyazaki-cci.or.jp)</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お申込みをいただいた後、担当からメールにてバイヤーによる事前選考のための必要事項</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についてご連絡致します。</a:t>
            </a: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申込期限：令和</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５</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年１１月１０日（金）</a:t>
            </a:r>
            <a:r>
              <a:rPr lang="ja-JP" altLang="en-US" sz="1400" kern="100" dirty="0">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　</a:t>
            </a:r>
            <a:endPar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a:p>
            <a:pPr algn="just"/>
            <a:r>
              <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a:t>
            </a:r>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注意事項</a:t>
            </a:r>
          </a:p>
          <a:p>
            <a:pPr algn="just"/>
            <a:r>
              <a:rPr lang="ja-JP" altLang="en-US"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rPr>
              <a:t>・バイヤーによる事前選考の結果、お申込いただいても商談に至らない場合がございますので、ご了承ください。</a:t>
            </a:r>
            <a:endParaRPr lang="en-US" altLang="ja-JP" sz="1400" kern="100" dirty="0">
              <a:effectLst/>
              <a:latin typeface="HGP創英ﾌﾟﾚｾﾞﾝｽEB" panose="02020800000000000000" pitchFamily="18" charset="-128"/>
              <a:ea typeface="HGP創英ﾌﾟﾚｾﾞﾝｽEB" panose="02020800000000000000" pitchFamily="18" charset="-128"/>
              <a:cs typeface="Times New Roman" panose="02020603050405020304" pitchFamily="18" charset="0"/>
            </a:endParaRPr>
          </a:p>
        </p:txBody>
      </p:sp>
      <p:sp>
        <p:nvSpPr>
          <p:cNvPr id="2" name="テキスト ボックス 1">
            <a:extLst>
              <a:ext uri="{FF2B5EF4-FFF2-40B4-BE49-F238E27FC236}">
                <a16:creationId xmlns:a16="http://schemas.microsoft.com/office/drawing/2014/main" id="{231507C9-9538-4A6F-B9F3-D8D5A67B6845}"/>
              </a:ext>
            </a:extLst>
          </p:cNvPr>
          <p:cNvSpPr txBox="1"/>
          <p:nvPr/>
        </p:nvSpPr>
        <p:spPr>
          <a:xfrm>
            <a:off x="1475001" y="6382804"/>
            <a:ext cx="5686518" cy="261610"/>
          </a:xfrm>
          <a:prstGeom prst="rect">
            <a:avLst/>
          </a:prstGeom>
          <a:noFill/>
        </p:spPr>
        <p:txBody>
          <a:bodyPr wrap="square" rtlCol="0">
            <a:spAutoFit/>
          </a:bodyPr>
          <a:lstStyle/>
          <a:p>
            <a:pPr algn="l"/>
            <a:endParaRPr kumimoji="1" lang="ja-JP" altLang="en-US" sz="1100" dirty="0">
              <a:latin typeface="HGP創英ﾌﾟﾚｾﾞﾝｽEB" panose="02020800000000000000" pitchFamily="18" charset="-128"/>
              <a:ea typeface="HGP創英ﾌﾟﾚｾﾞﾝｽEB" panose="02020800000000000000" pitchFamily="18" charset="-128"/>
            </a:endParaRPr>
          </a:p>
        </p:txBody>
      </p:sp>
      <p:sp>
        <p:nvSpPr>
          <p:cNvPr id="4" name="テキスト ボックス 3">
            <a:extLst>
              <a:ext uri="{FF2B5EF4-FFF2-40B4-BE49-F238E27FC236}">
                <a16:creationId xmlns:a16="http://schemas.microsoft.com/office/drawing/2014/main" id="{173E9CFE-FB42-43DC-903D-A74D524A828B}"/>
              </a:ext>
            </a:extLst>
          </p:cNvPr>
          <p:cNvSpPr txBox="1"/>
          <p:nvPr/>
        </p:nvSpPr>
        <p:spPr>
          <a:xfrm>
            <a:off x="1036758" y="24767"/>
            <a:ext cx="5702053" cy="523220"/>
          </a:xfrm>
          <a:prstGeom prst="rect">
            <a:avLst/>
          </a:prstGeom>
          <a:noFill/>
        </p:spPr>
        <p:txBody>
          <a:bodyPr wrap="square" rtlCol="0">
            <a:spAutoFit/>
          </a:bodyPr>
          <a:lstStyle/>
          <a:p>
            <a:pPr algn="l"/>
            <a:r>
              <a:rPr kumimoji="1" lang="ja-JP" altLang="en-US" sz="2800" dirty="0">
                <a:latin typeface="HGP創英ﾌﾟﾚｾﾞﾝｽEB" panose="02020800000000000000" pitchFamily="18" charset="-128"/>
                <a:ea typeface="HGP創英ﾌﾟﾚｾﾞﾝｽEB" panose="02020800000000000000" pitchFamily="18" charset="-128"/>
              </a:rPr>
              <a:t>第５回宮崎商工会議所　食品商談会</a:t>
            </a:r>
          </a:p>
        </p:txBody>
      </p:sp>
      <p:graphicFrame>
        <p:nvGraphicFramePr>
          <p:cNvPr id="5" name="表 5">
            <a:extLst>
              <a:ext uri="{FF2B5EF4-FFF2-40B4-BE49-F238E27FC236}">
                <a16:creationId xmlns:a16="http://schemas.microsoft.com/office/drawing/2014/main" id="{21E60549-7970-4732-A152-EFF580379D00}"/>
              </a:ext>
            </a:extLst>
          </p:cNvPr>
          <p:cNvGraphicFramePr>
            <a:graphicFrameLocks noGrp="1"/>
          </p:cNvGraphicFramePr>
          <p:nvPr>
            <p:extLst>
              <p:ext uri="{D42A27DB-BD31-4B8C-83A1-F6EECF244321}">
                <p14:modId xmlns:p14="http://schemas.microsoft.com/office/powerpoint/2010/main" val="1043771295"/>
              </p:ext>
            </p:extLst>
          </p:nvPr>
        </p:nvGraphicFramePr>
        <p:xfrm>
          <a:off x="1036757" y="4094989"/>
          <a:ext cx="6650003" cy="3413010"/>
        </p:xfrm>
        <a:graphic>
          <a:graphicData uri="http://schemas.openxmlformats.org/drawingml/2006/table">
            <a:tbl>
              <a:tblPr firstRow="1" bandRow="1">
                <a:tableStyleId>{5940675A-B579-460E-94D1-54222C63F5DA}</a:tableStyleId>
              </a:tblPr>
              <a:tblGrid>
                <a:gridCol w="554976">
                  <a:extLst>
                    <a:ext uri="{9D8B030D-6E8A-4147-A177-3AD203B41FA5}">
                      <a16:colId xmlns:a16="http://schemas.microsoft.com/office/drawing/2014/main" val="3028378906"/>
                    </a:ext>
                  </a:extLst>
                </a:gridCol>
                <a:gridCol w="1761067">
                  <a:extLst>
                    <a:ext uri="{9D8B030D-6E8A-4147-A177-3AD203B41FA5}">
                      <a16:colId xmlns:a16="http://schemas.microsoft.com/office/drawing/2014/main" val="3597294956"/>
                    </a:ext>
                  </a:extLst>
                </a:gridCol>
                <a:gridCol w="2201333">
                  <a:extLst>
                    <a:ext uri="{9D8B030D-6E8A-4147-A177-3AD203B41FA5}">
                      <a16:colId xmlns:a16="http://schemas.microsoft.com/office/drawing/2014/main" val="2655393482"/>
                    </a:ext>
                  </a:extLst>
                </a:gridCol>
                <a:gridCol w="2132627">
                  <a:extLst>
                    <a:ext uri="{9D8B030D-6E8A-4147-A177-3AD203B41FA5}">
                      <a16:colId xmlns:a16="http://schemas.microsoft.com/office/drawing/2014/main" val="1745597979"/>
                    </a:ext>
                  </a:extLst>
                </a:gridCol>
              </a:tblGrid>
              <a:tr h="220005">
                <a:tc>
                  <a:txBody>
                    <a:bodyPr/>
                    <a:lstStyle/>
                    <a:p>
                      <a:endParaRPr kumimoji="1" lang="ja-JP" altLang="en-US" dirty="0">
                        <a:latin typeface="HGP創英ﾌﾟﾚｾﾞﾝｽEB" panose="02020800000000000000" pitchFamily="18" charset="-128"/>
                        <a:ea typeface="HGP創英ﾌﾟﾚｾﾞﾝｽEB" panose="02020800000000000000" pitchFamily="18" charset="-128"/>
                      </a:endParaRPr>
                    </a:p>
                  </a:txBody>
                  <a:tcPr/>
                </a:tc>
                <a:tc>
                  <a:txBody>
                    <a:bodyPr/>
                    <a:lstStyle/>
                    <a:p>
                      <a:r>
                        <a:rPr kumimoji="1" lang="ja-JP" altLang="en-US" sz="1200" dirty="0">
                          <a:latin typeface="HGP創英ﾌﾟﾚｾﾞﾝｽEB" panose="02020800000000000000" pitchFamily="18" charset="-128"/>
                          <a:ea typeface="HGP創英ﾌﾟﾚｾﾞﾝｽEB" panose="02020800000000000000" pitchFamily="18" charset="-128"/>
                        </a:rPr>
                        <a:t>バイヤー名</a:t>
                      </a:r>
                    </a:p>
                  </a:txBody>
                  <a:tcPr/>
                </a:tc>
                <a:tc>
                  <a:txBody>
                    <a:bodyPr/>
                    <a:lstStyle/>
                    <a:p>
                      <a:r>
                        <a:rPr kumimoji="1" lang="ja-JP" altLang="en-US" sz="1200" dirty="0">
                          <a:latin typeface="HGP創英ﾌﾟﾚｾﾞﾝｽEB" panose="02020800000000000000" pitchFamily="18" charset="-128"/>
                          <a:ea typeface="HGP創英ﾌﾟﾚｾﾞﾝｽEB" panose="02020800000000000000" pitchFamily="18" charset="-128"/>
                        </a:rPr>
                        <a:t>取引条件</a:t>
                      </a:r>
                    </a:p>
                  </a:txBody>
                  <a:tcPr/>
                </a:tc>
                <a:tc>
                  <a:txBody>
                    <a:bodyPr/>
                    <a:lstStyle/>
                    <a:p>
                      <a:r>
                        <a:rPr kumimoji="1" lang="ja-JP" altLang="en-US" sz="1200" dirty="0">
                          <a:latin typeface="HGP創英ﾌﾟﾚｾﾞﾝｽEB" panose="02020800000000000000" pitchFamily="18" charset="-128"/>
                          <a:ea typeface="HGP創英ﾌﾟﾚｾﾞﾝｽEB" panose="02020800000000000000" pitchFamily="18" charset="-128"/>
                        </a:rPr>
                        <a:t>求めている商品</a:t>
                      </a:r>
                    </a:p>
                  </a:txBody>
                  <a:tcPr/>
                </a:tc>
                <a:extLst>
                  <a:ext uri="{0D108BD9-81ED-4DB2-BD59-A6C34878D82A}">
                    <a16:rowId xmlns:a16="http://schemas.microsoft.com/office/drawing/2014/main" val="2338762270"/>
                  </a:ext>
                </a:extLst>
              </a:tr>
              <a:tr h="418656">
                <a:tc rowSpan="3">
                  <a:txBody>
                    <a:bodyPr/>
                    <a:lstStyle/>
                    <a:p>
                      <a:pPr algn="ctr"/>
                      <a:endParaRPr kumimoji="1" lang="en-US" altLang="ja-JP" sz="1200" dirty="0">
                        <a:latin typeface="HGP創英ﾌﾟﾚｾﾞﾝｽEB" panose="02020800000000000000" pitchFamily="18" charset="-128"/>
                        <a:ea typeface="HGP創英ﾌﾟﾚｾﾞﾝｽEB" panose="02020800000000000000" pitchFamily="18" charset="-128"/>
                      </a:endParaRPr>
                    </a:p>
                    <a:p>
                      <a:pPr algn="ctr"/>
                      <a:endParaRPr kumimoji="1" lang="en-US" altLang="ja-JP" sz="1200" dirty="0">
                        <a:latin typeface="HGP創英ﾌﾟﾚｾﾞﾝｽEB" panose="02020800000000000000" pitchFamily="18" charset="-128"/>
                        <a:ea typeface="HGP創英ﾌﾟﾚｾﾞﾝｽEB" panose="02020800000000000000" pitchFamily="18" charset="-128"/>
                      </a:endParaRPr>
                    </a:p>
                    <a:p>
                      <a:pPr algn="ctr"/>
                      <a:endParaRPr kumimoji="1" lang="en-US" altLang="ja-JP" sz="1200" dirty="0">
                        <a:latin typeface="HGP創英ﾌﾟﾚｾﾞﾝｽEB" panose="02020800000000000000" pitchFamily="18" charset="-128"/>
                        <a:ea typeface="HGP創英ﾌﾟﾚｾﾞﾝｽEB" panose="02020800000000000000" pitchFamily="18" charset="-128"/>
                      </a:endParaRPr>
                    </a:p>
                    <a:p>
                      <a:pPr algn="ctr"/>
                      <a:r>
                        <a:rPr kumimoji="1" lang="ja-JP" altLang="en-US" sz="1200" dirty="0">
                          <a:latin typeface="HGP創英ﾌﾟﾚｾﾞﾝｽEB" panose="02020800000000000000" pitchFamily="18" charset="-128"/>
                          <a:ea typeface="HGP創英ﾌﾟﾚｾﾞﾝｽEB" panose="02020800000000000000" pitchFamily="18" charset="-128"/>
                        </a:rPr>
                        <a:t>２０日</a:t>
                      </a:r>
                      <a:endParaRPr kumimoji="1" lang="en-US" altLang="ja-JP" sz="1200" dirty="0">
                        <a:latin typeface="HGP創英ﾌﾟﾚｾﾞﾝｽEB" panose="02020800000000000000" pitchFamily="18" charset="-128"/>
                        <a:ea typeface="HGP創英ﾌﾟﾚｾﾞﾝｽEB" panose="02020800000000000000" pitchFamily="18" charset="-128"/>
                      </a:endParaRPr>
                    </a:p>
                    <a:p>
                      <a:pPr algn="ctr"/>
                      <a:r>
                        <a:rPr kumimoji="1" lang="ja-JP" altLang="en-US" sz="1200" dirty="0">
                          <a:latin typeface="HGP創英ﾌﾟﾚｾﾞﾝｽEB" panose="02020800000000000000" pitchFamily="18" charset="-128"/>
                          <a:ea typeface="HGP創英ﾌﾟﾚｾﾞﾝｽEB" panose="02020800000000000000" pitchFamily="18" charset="-128"/>
                        </a:rPr>
                        <a:t>（月）</a:t>
                      </a: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はじまりビジネスパートナーズ株式会社</a:t>
                      </a:r>
                      <a:endParaRPr kumimoji="1" lang="en-US" altLang="ja-JP" sz="1400" dirty="0">
                        <a:latin typeface="HGP創英ﾌﾟﾚｾﾞﾝｽEB" panose="02020800000000000000" pitchFamily="18" charset="-128"/>
                        <a:ea typeface="HGP創英ﾌﾟﾚｾﾞﾝｽEB" panose="02020800000000000000" pitchFamily="18" charset="-128"/>
                      </a:endParaRP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直接取引、催事、店舗納品</a:t>
                      </a:r>
                    </a:p>
                  </a:txBody>
                  <a:tcPr/>
                </a:tc>
                <a:tc>
                  <a:txBody>
                    <a:bodyPr/>
                    <a:lstStyle/>
                    <a:p>
                      <a:r>
                        <a:rPr kumimoji="1" lang="ja-JP" altLang="en-US" sz="1400" dirty="0">
                          <a:latin typeface="HGP創英ﾌﾟﾚｾﾞﾝｽEB" panose="02020800000000000000" pitchFamily="18" charset="-128"/>
                          <a:ea typeface="HGP創英ﾌﾟﾚｾﾞﾝｽEB" panose="02020800000000000000" pitchFamily="18" charset="-128"/>
                        </a:rPr>
                        <a:t>食料品全般（地域の食材を活用した商品）</a:t>
                      </a:r>
                    </a:p>
                  </a:txBody>
                  <a:tcPr/>
                </a:tc>
                <a:extLst>
                  <a:ext uri="{0D108BD9-81ED-4DB2-BD59-A6C34878D82A}">
                    <a16:rowId xmlns:a16="http://schemas.microsoft.com/office/drawing/2014/main" val="370554133"/>
                  </a:ext>
                </a:extLst>
              </a:tr>
              <a:tr h="418656">
                <a:tc vMerge="1">
                  <a:txBody>
                    <a:bodyPr/>
                    <a:lstStyle/>
                    <a:p>
                      <a:endParaRPr kumimoji="1" lang="ja-JP" altLang="en-US" dirty="0">
                        <a:latin typeface="HGP創英ﾌﾟﾚｾﾞﾝｽEB" panose="02020800000000000000" pitchFamily="18" charset="-128"/>
                        <a:ea typeface="HGP創英ﾌﾟﾚｾﾞﾝｽEB" panose="02020800000000000000" pitchFamily="18" charset="-128"/>
                      </a:endParaRP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イオン九州株式会社</a:t>
                      </a: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ベンダー通しの取引　店舗販売・オンライン販売・催事</a:t>
                      </a:r>
                    </a:p>
                  </a:txBody>
                  <a:tcPr/>
                </a:tc>
                <a:tc>
                  <a:txBody>
                    <a:bodyPr/>
                    <a:lstStyle/>
                    <a:p>
                      <a:r>
                        <a:rPr kumimoji="1" lang="ja-JP" altLang="en-US" sz="1400" dirty="0">
                          <a:latin typeface="HGP創英ﾌﾟﾚｾﾞﾝｽEB" panose="02020800000000000000" pitchFamily="18" charset="-128"/>
                          <a:ea typeface="HGP創英ﾌﾟﾚｾﾞﾝｽEB" panose="02020800000000000000" pitchFamily="18" charset="-128"/>
                        </a:rPr>
                        <a:t>県産の食材活用した和菓子・加工品・食全般</a:t>
                      </a:r>
                      <a:endParaRPr kumimoji="1" lang="en-US" altLang="ja-JP" sz="1400" dirty="0">
                        <a:latin typeface="HGP創英ﾌﾟﾚｾﾞﾝｽEB" panose="02020800000000000000" pitchFamily="18" charset="-128"/>
                        <a:ea typeface="HGP創英ﾌﾟﾚｾﾞﾝｽEB" panose="02020800000000000000" pitchFamily="18" charset="-128"/>
                      </a:endParaRPr>
                    </a:p>
                  </a:txBody>
                  <a:tcPr/>
                </a:tc>
                <a:extLst>
                  <a:ext uri="{0D108BD9-81ED-4DB2-BD59-A6C34878D82A}">
                    <a16:rowId xmlns:a16="http://schemas.microsoft.com/office/drawing/2014/main" val="4237306246"/>
                  </a:ext>
                </a:extLst>
              </a:tr>
              <a:tr h="418656">
                <a:tc vMerge="1">
                  <a:txBody>
                    <a:bodyPr/>
                    <a:lstStyle/>
                    <a:p>
                      <a:endParaRPr kumimoji="1" lang="ja-JP" altLang="en-US" dirty="0">
                        <a:latin typeface="HGP創英ﾌﾟﾚｾﾞﾝｽEB" panose="02020800000000000000" pitchFamily="18" charset="-128"/>
                        <a:ea typeface="HGP創英ﾌﾟﾚｾﾞﾝｽEB" panose="02020800000000000000" pitchFamily="18" charset="-128"/>
                      </a:endParaRP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株式会社宮交シティ</a:t>
                      </a: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直接取引、催事</a:t>
                      </a:r>
                    </a:p>
                  </a:txBody>
                  <a:tcPr/>
                </a:tc>
                <a:tc>
                  <a:txBody>
                    <a:bodyPr/>
                    <a:lstStyle/>
                    <a:p>
                      <a:r>
                        <a:rPr kumimoji="1" lang="ja-JP" altLang="en-US" sz="1400" dirty="0">
                          <a:latin typeface="HGP創英ﾌﾟﾚｾﾞﾝｽEB" panose="02020800000000000000" pitchFamily="18" charset="-128"/>
                          <a:ea typeface="HGP創英ﾌﾟﾚｾﾞﾝｽEB" panose="02020800000000000000" pitchFamily="18" charset="-128"/>
                        </a:rPr>
                        <a:t>県産の素材を活用した食料品全般　冷蔵・冷凍製品・酒類・和菓子</a:t>
                      </a:r>
                    </a:p>
                  </a:txBody>
                  <a:tcPr/>
                </a:tc>
                <a:extLst>
                  <a:ext uri="{0D108BD9-81ED-4DB2-BD59-A6C34878D82A}">
                    <a16:rowId xmlns:a16="http://schemas.microsoft.com/office/drawing/2014/main" val="3120449659"/>
                  </a:ext>
                </a:extLst>
              </a:tr>
              <a:tr h="588911">
                <a:tc rowSpan="2">
                  <a:txBody>
                    <a:bodyPr/>
                    <a:lstStyle/>
                    <a:p>
                      <a:pPr algn="ctr"/>
                      <a:endParaRPr kumimoji="1" lang="en-US" altLang="ja-JP" sz="1200" dirty="0">
                        <a:latin typeface="HGP創英ﾌﾟﾚｾﾞﾝｽEB" panose="02020800000000000000" pitchFamily="18" charset="-128"/>
                        <a:ea typeface="HGP創英ﾌﾟﾚｾﾞﾝｽEB" panose="02020800000000000000" pitchFamily="18" charset="-128"/>
                      </a:endParaRPr>
                    </a:p>
                    <a:p>
                      <a:pPr algn="ctr"/>
                      <a:r>
                        <a:rPr kumimoji="1" lang="ja-JP" altLang="en-US" sz="1200" dirty="0">
                          <a:latin typeface="HGP創英ﾌﾟﾚｾﾞﾝｽEB" panose="02020800000000000000" pitchFamily="18" charset="-128"/>
                          <a:ea typeface="HGP創英ﾌﾟﾚｾﾞﾝｽEB" panose="02020800000000000000" pitchFamily="18" charset="-128"/>
                        </a:rPr>
                        <a:t>２１日（火</a:t>
                      </a:r>
                      <a:r>
                        <a:rPr kumimoji="1" lang="ja-JP" altLang="en-US" sz="1400" dirty="0">
                          <a:latin typeface="HGP創英ﾌﾟﾚｾﾞﾝｽEB" panose="02020800000000000000" pitchFamily="18" charset="-128"/>
                          <a:ea typeface="HGP創英ﾌﾟﾚｾﾞﾝｽEB" panose="02020800000000000000" pitchFamily="18" charset="-128"/>
                        </a:rPr>
                        <a:t>）</a:t>
                      </a: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ＪＲ九州リテール</a:t>
                      </a:r>
                      <a:endParaRPr kumimoji="1" lang="en-US" altLang="ja-JP" sz="1400" dirty="0">
                        <a:latin typeface="HGP創英ﾌﾟﾚｾﾞﾝｽEB" panose="02020800000000000000" pitchFamily="18" charset="-128"/>
                        <a:ea typeface="HGP創英ﾌﾟﾚｾﾞﾝｽEB" panose="02020800000000000000" pitchFamily="18" charset="-128"/>
                      </a:endParaRPr>
                    </a:p>
                    <a:p>
                      <a:pPr algn="ctr"/>
                      <a:r>
                        <a:rPr kumimoji="1" lang="ja-JP" altLang="en-US" sz="1400" dirty="0">
                          <a:latin typeface="HGP創英ﾌﾟﾚｾﾞﾝｽEB" panose="02020800000000000000" pitchFamily="18" charset="-128"/>
                          <a:ea typeface="HGP創英ﾌﾟﾚｾﾞﾝｽEB" panose="02020800000000000000" pitchFamily="18" charset="-128"/>
                        </a:rPr>
                        <a:t>株式会社</a:t>
                      </a: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直接取引、問屋経由</a:t>
                      </a:r>
                    </a:p>
                  </a:txBody>
                  <a:tcPr/>
                </a:tc>
                <a:tc>
                  <a:txBody>
                    <a:bodyPr/>
                    <a:lstStyle/>
                    <a:p>
                      <a:r>
                        <a:rPr kumimoji="1" lang="ja-JP" altLang="en-US" sz="1400" dirty="0">
                          <a:latin typeface="HGP創英ﾌﾟﾚｾﾞﾝｽEB" panose="02020800000000000000" pitchFamily="18" charset="-128"/>
                          <a:ea typeface="HGP創英ﾌﾟﾚｾﾞﾝｽEB" panose="02020800000000000000" pitchFamily="18" charset="-128"/>
                        </a:rPr>
                        <a:t>九州の素材を使用した土産商材（菓子・食品等）</a:t>
                      </a:r>
                    </a:p>
                  </a:txBody>
                  <a:tcPr/>
                </a:tc>
                <a:extLst>
                  <a:ext uri="{0D108BD9-81ED-4DB2-BD59-A6C34878D82A}">
                    <a16:rowId xmlns:a16="http://schemas.microsoft.com/office/drawing/2014/main" val="3572633084"/>
                  </a:ext>
                </a:extLst>
              </a:tr>
              <a:tr h="418656">
                <a:tc vMerge="1">
                  <a:txBody>
                    <a:bodyPr/>
                    <a:lstStyle/>
                    <a:p>
                      <a:endParaRPr kumimoji="1" lang="ja-JP" altLang="en-US" dirty="0">
                        <a:latin typeface="HGP創英ﾌﾟﾚｾﾞﾝｽEB" panose="02020800000000000000" pitchFamily="18" charset="-128"/>
                        <a:ea typeface="HGP創英ﾌﾟﾚｾﾞﾝｽEB" panose="02020800000000000000" pitchFamily="18" charset="-128"/>
                      </a:endParaRP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サポートジャパン</a:t>
                      </a:r>
                      <a:endParaRPr kumimoji="1" lang="en-US" altLang="ja-JP" sz="1400" dirty="0">
                        <a:latin typeface="HGP創英ﾌﾟﾚｾﾞﾝｽEB" panose="02020800000000000000" pitchFamily="18" charset="-128"/>
                        <a:ea typeface="HGP創英ﾌﾟﾚｾﾞﾝｽEB" panose="02020800000000000000" pitchFamily="18" charset="-128"/>
                      </a:endParaRPr>
                    </a:p>
                    <a:p>
                      <a:pPr algn="ctr"/>
                      <a:r>
                        <a:rPr kumimoji="1" lang="ja-JP" altLang="en-US" sz="1400" dirty="0">
                          <a:latin typeface="HGP創英ﾌﾟﾚｾﾞﾝｽEB" panose="02020800000000000000" pitchFamily="18" charset="-128"/>
                          <a:ea typeface="HGP創英ﾌﾟﾚｾﾞﾝｽEB" panose="02020800000000000000" pitchFamily="18" charset="-128"/>
                        </a:rPr>
                        <a:t>株式会社</a:t>
                      </a:r>
                    </a:p>
                  </a:txBody>
                  <a:tcPr/>
                </a:tc>
                <a:tc>
                  <a:txBody>
                    <a:bodyPr/>
                    <a:lstStyle/>
                    <a:p>
                      <a:pPr algn="ctr"/>
                      <a:r>
                        <a:rPr kumimoji="1" lang="ja-JP" altLang="en-US" sz="1400" dirty="0">
                          <a:latin typeface="HGP創英ﾌﾟﾚｾﾞﾝｽEB" panose="02020800000000000000" pitchFamily="18" charset="-128"/>
                          <a:ea typeface="HGP創英ﾌﾟﾚｾﾞﾝｽEB" panose="02020800000000000000" pitchFamily="18" charset="-128"/>
                        </a:rPr>
                        <a:t>直接取引</a:t>
                      </a:r>
                    </a:p>
                  </a:txBody>
                  <a:tcPr/>
                </a:tc>
                <a:tc>
                  <a:txBody>
                    <a:bodyPr/>
                    <a:lstStyle/>
                    <a:p>
                      <a:r>
                        <a:rPr kumimoji="1" lang="ja-JP" altLang="en-US" sz="1400" dirty="0">
                          <a:latin typeface="HGP創英ﾌﾟﾚｾﾞﾝｽEB" panose="02020800000000000000" pitchFamily="18" charset="-128"/>
                          <a:ea typeface="HGP創英ﾌﾟﾚｾﾞﾝｽEB" panose="02020800000000000000" pitchFamily="18" charset="-128"/>
                        </a:rPr>
                        <a:t>賞味期限が</a:t>
                      </a:r>
                      <a:r>
                        <a:rPr kumimoji="1" lang="en-US" altLang="ja-JP" sz="1400" dirty="0">
                          <a:latin typeface="HGP創英ﾌﾟﾚｾﾞﾝｽEB" panose="02020800000000000000" pitchFamily="18" charset="-128"/>
                          <a:ea typeface="HGP創英ﾌﾟﾚｾﾞﾝｽEB" panose="02020800000000000000" pitchFamily="18" charset="-128"/>
                        </a:rPr>
                        <a:t>3</a:t>
                      </a:r>
                      <a:r>
                        <a:rPr kumimoji="1" lang="ja-JP" altLang="en-US" sz="1400" dirty="0">
                          <a:latin typeface="HGP創英ﾌﾟﾚｾﾞﾝｽEB" panose="02020800000000000000" pitchFamily="18" charset="-128"/>
                          <a:ea typeface="HGP創英ﾌﾟﾚｾﾞﾝｽEB" panose="02020800000000000000" pitchFamily="18" charset="-128"/>
                        </a:rPr>
                        <a:t>か月以上セット（箱入り）になっているもの</a:t>
                      </a:r>
                    </a:p>
                  </a:txBody>
                  <a:tcPr/>
                </a:tc>
                <a:extLst>
                  <a:ext uri="{0D108BD9-81ED-4DB2-BD59-A6C34878D82A}">
                    <a16:rowId xmlns:a16="http://schemas.microsoft.com/office/drawing/2014/main" val="1683601522"/>
                  </a:ext>
                </a:extLst>
              </a:tr>
            </a:tbl>
          </a:graphicData>
        </a:graphic>
      </p:graphicFrame>
    </p:spTree>
    <p:extLst>
      <p:ext uri="{BB962C8B-B14F-4D97-AF65-F5344CB8AC3E}">
        <p14:creationId xmlns:p14="http://schemas.microsoft.com/office/powerpoint/2010/main" val="161851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BFE6909A-B186-4251-94A7-CDCE0C3DF6BD}"/>
              </a:ext>
            </a:extLst>
          </p:cNvPr>
          <p:cNvSpPr txBox="1"/>
          <p:nvPr/>
        </p:nvSpPr>
        <p:spPr>
          <a:xfrm>
            <a:off x="421250" y="308907"/>
            <a:ext cx="6043561" cy="276999"/>
          </a:xfrm>
          <a:prstGeom prst="rect">
            <a:avLst/>
          </a:prstGeom>
          <a:noFill/>
        </p:spPr>
        <p:txBody>
          <a:bodyPr wrap="square">
            <a:spAutoFit/>
          </a:bodyPr>
          <a:lstStyle/>
          <a:p>
            <a:r>
              <a:rPr kumimoji="1" lang="ja-JP" altLang="en-US" sz="1200" dirty="0">
                <a:latin typeface="HGP創英ﾌﾟﾚｾﾞﾝｽEB" panose="02020800000000000000" pitchFamily="18" charset="-128"/>
                <a:ea typeface="HGP創英ﾌﾟﾚｾﾞﾝｽEB" panose="02020800000000000000" pitchFamily="18" charset="-128"/>
              </a:rPr>
              <a:t>ＦＡＸ　０９８５－２４－２０００　</a:t>
            </a:r>
            <a:r>
              <a:rPr lang="ja-JP" altLang="en-US" sz="1200" dirty="0">
                <a:latin typeface="HGP創英ﾌﾟﾚｾﾞﾝｽEB" panose="02020800000000000000" pitchFamily="18" charset="-128"/>
                <a:ea typeface="HGP創英ﾌﾟﾚｾﾞﾝｽEB" panose="02020800000000000000" pitchFamily="18" charset="-128"/>
              </a:rPr>
              <a:t>宮崎商工会議所　広域振興部</a:t>
            </a:r>
            <a:r>
              <a:rPr lang="ja-JP" altLang="en-US" sz="1000" dirty="0">
                <a:latin typeface="HGP創英ﾌﾟﾚｾﾞﾝｽEB" panose="02020800000000000000" pitchFamily="18" charset="-128"/>
                <a:ea typeface="HGP創英ﾌﾟﾚｾﾞﾝｽEB" panose="02020800000000000000" pitchFamily="18" charset="-128"/>
              </a:rPr>
              <a:t>（担当：坂本）</a:t>
            </a:r>
            <a:r>
              <a:rPr lang="ja-JP" altLang="en-US" sz="1200" dirty="0">
                <a:latin typeface="HGP創英ﾌﾟﾚｾﾞﾝｽEB" panose="02020800000000000000" pitchFamily="18" charset="-128"/>
                <a:ea typeface="HGP創英ﾌﾟﾚｾﾞﾝｽEB" panose="02020800000000000000" pitchFamily="18" charset="-128"/>
              </a:rPr>
              <a:t>行</a:t>
            </a:r>
            <a:endParaRPr kumimoji="1" lang="ja-JP" altLang="en-US" sz="1800" dirty="0">
              <a:latin typeface="HGP創英ﾌﾟﾚｾﾞﾝｽEB" panose="02020800000000000000" pitchFamily="18" charset="-128"/>
              <a:ea typeface="HGP創英ﾌﾟﾚｾﾞﾝｽEB" panose="02020800000000000000" pitchFamily="18" charset="-128"/>
            </a:endParaRPr>
          </a:p>
        </p:txBody>
      </p:sp>
      <p:sp>
        <p:nvSpPr>
          <p:cNvPr id="4" name="テキスト ボックス 3">
            <a:extLst>
              <a:ext uri="{FF2B5EF4-FFF2-40B4-BE49-F238E27FC236}">
                <a16:creationId xmlns:a16="http://schemas.microsoft.com/office/drawing/2014/main" id="{97125BA6-0537-45D2-AB87-8E18B33C5DEA}"/>
              </a:ext>
            </a:extLst>
          </p:cNvPr>
          <p:cNvSpPr txBox="1"/>
          <p:nvPr/>
        </p:nvSpPr>
        <p:spPr>
          <a:xfrm>
            <a:off x="493508" y="677904"/>
            <a:ext cx="6930174" cy="400110"/>
          </a:xfrm>
          <a:prstGeom prst="rect">
            <a:avLst/>
          </a:prstGeom>
          <a:solidFill>
            <a:srgbClr val="FFC000"/>
          </a:solidFill>
          <a:ln>
            <a:solidFill>
              <a:schemeClr val="tx1"/>
            </a:solidFill>
          </a:ln>
        </p:spPr>
        <p:txBody>
          <a:bodyPr wrap="square" rtlCol="0">
            <a:spAutoFit/>
          </a:bodyPr>
          <a:lstStyle/>
          <a:p>
            <a:pPr algn="ctr"/>
            <a:r>
              <a:rPr lang="ja-JP" altLang="en-US" sz="2000" dirty="0">
                <a:solidFill>
                  <a:schemeClr val="bg1"/>
                </a:solidFill>
                <a:latin typeface="HGP創英ﾌﾟﾚｾﾞﾝｽEB" panose="02020800000000000000" pitchFamily="18" charset="-128"/>
                <a:ea typeface="HGP創英ﾌﾟﾚｾﾞﾝｽEB" panose="02020800000000000000" pitchFamily="18" charset="-128"/>
              </a:rPr>
              <a:t>セミナー・商談会申込シート</a:t>
            </a:r>
            <a:endParaRPr kumimoji="1" lang="ja-JP" altLang="en-US" sz="2400" b="1" dirty="0">
              <a:solidFill>
                <a:schemeClr val="bg1"/>
              </a:solidFill>
              <a:latin typeface="HGP創英ﾌﾟﾚｾﾞﾝｽEB" panose="02020800000000000000" pitchFamily="18" charset="-128"/>
              <a:ea typeface="HGP創英ﾌﾟﾚｾﾞﾝｽEB" panose="02020800000000000000" pitchFamily="18" charset="-128"/>
            </a:endParaRPr>
          </a:p>
        </p:txBody>
      </p:sp>
      <p:sp>
        <p:nvSpPr>
          <p:cNvPr id="5" name="テキスト ボックス 4">
            <a:extLst>
              <a:ext uri="{FF2B5EF4-FFF2-40B4-BE49-F238E27FC236}">
                <a16:creationId xmlns:a16="http://schemas.microsoft.com/office/drawing/2014/main" id="{825E9345-1D19-4E08-B932-015E76D6DB98}"/>
              </a:ext>
            </a:extLst>
          </p:cNvPr>
          <p:cNvSpPr txBox="1"/>
          <p:nvPr/>
        </p:nvSpPr>
        <p:spPr>
          <a:xfrm>
            <a:off x="302859" y="1177809"/>
            <a:ext cx="5931480" cy="276999"/>
          </a:xfrm>
          <a:prstGeom prst="rect">
            <a:avLst/>
          </a:prstGeom>
          <a:noFill/>
        </p:spPr>
        <p:txBody>
          <a:bodyPr wrap="square" rtlCol="0">
            <a:spAutoFit/>
          </a:bodyPr>
          <a:lstStyle/>
          <a:p>
            <a:pPr algn="r"/>
            <a:r>
              <a:rPr kumimoji="1" lang="en-US" altLang="ja-JP" sz="1050" dirty="0">
                <a:latin typeface="HGP創英ﾌﾟﾚｾﾞﾝｽEB" panose="02020800000000000000" pitchFamily="18" charset="-128"/>
                <a:ea typeface="HGP創英ﾌﾟﾚｾﾞﾝｽEB" panose="02020800000000000000" pitchFamily="18" charset="-128"/>
              </a:rPr>
              <a:t>※</a:t>
            </a:r>
            <a:r>
              <a:rPr kumimoji="1" lang="ja-JP" altLang="en-US" sz="1050" dirty="0">
                <a:latin typeface="HGP創英ﾌﾟﾚｾﾞﾝｽEB" panose="02020800000000000000" pitchFamily="18" charset="-128"/>
                <a:ea typeface="HGP創英ﾌﾟﾚｾﾞﾝｽEB" panose="02020800000000000000" pitchFamily="18" charset="-128"/>
              </a:rPr>
              <a:t>必要事項にご記入いただき、</a:t>
            </a:r>
            <a:r>
              <a:rPr kumimoji="1" lang="ja-JP" altLang="en-US" sz="1050" dirty="0">
                <a:latin typeface="HGP創英ﾌﾟﾚｾﾞﾝｽEB" panose="02020800000000000000" pitchFamily="18" charset="-128"/>
                <a:ea typeface="HGP創英ﾌﾟﾚｾﾞﾝｽEB" panose="02020800000000000000" pitchFamily="18" charset="-128"/>
                <a:hlinkClick r:id="rId2"/>
              </a:rPr>
              <a:t>ＦＡＸもしくはメール</a:t>
            </a:r>
            <a:r>
              <a:rPr kumimoji="1" lang="en-US" altLang="ja-JP" sz="1050" dirty="0">
                <a:latin typeface="HGP創英ﾌﾟﾚｾﾞﾝｽEB" panose="02020800000000000000" pitchFamily="18" charset="-128"/>
                <a:ea typeface="HGP創英ﾌﾟﾚｾﾞﾝｽEB" panose="02020800000000000000" pitchFamily="18" charset="-128"/>
                <a:hlinkClick r:id="rId2"/>
              </a:rPr>
              <a:t>sakamoto@miyazaki-cci.r.jp</a:t>
            </a:r>
            <a:r>
              <a:rPr lang="ja-JP" altLang="en-US" sz="1050" dirty="0">
                <a:latin typeface="HGP創英ﾌﾟﾚｾﾞﾝｽEB" panose="02020800000000000000" pitchFamily="18" charset="-128"/>
                <a:ea typeface="HGP創英ﾌﾟﾚｾﾞﾝｽEB" panose="02020800000000000000" pitchFamily="18" charset="-128"/>
              </a:rPr>
              <a:t>にて</a:t>
            </a:r>
            <a:r>
              <a:rPr kumimoji="1" lang="ja-JP" altLang="en-US" sz="1050" dirty="0">
                <a:latin typeface="HGP創英ﾌﾟﾚｾﾞﾝｽEB" panose="02020800000000000000" pitchFamily="18" charset="-128"/>
                <a:ea typeface="HGP創英ﾌﾟﾚｾﾞﾝｽEB" panose="02020800000000000000" pitchFamily="18" charset="-128"/>
              </a:rPr>
              <a:t>お申し込みください</a:t>
            </a:r>
            <a:r>
              <a:rPr kumimoji="1" lang="ja-JP" altLang="en-US" sz="1200" dirty="0"/>
              <a:t>。</a:t>
            </a:r>
          </a:p>
        </p:txBody>
      </p:sp>
      <p:graphicFrame>
        <p:nvGraphicFramePr>
          <p:cNvPr id="7" name="表 6">
            <a:extLst>
              <a:ext uri="{FF2B5EF4-FFF2-40B4-BE49-F238E27FC236}">
                <a16:creationId xmlns:a16="http://schemas.microsoft.com/office/drawing/2014/main" id="{4AC2652F-17B8-4FD6-89CA-2F75BB945F01}"/>
              </a:ext>
            </a:extLst>
          </p:cNvPr>
          <p:cNvGraphicFramePr>
            <a:graphicFrameLocks noGrp="1"/>
          </p:cNvGraphicFramePr>
          <p:nvPr>
            <p:extLst>
              <p:ext uri="{D42A27DB-BD31-4B8C-83A1-F6EECF244321}">
                <p14:modId xmlns:p14="http://schemas.microsoft.com/office/powerpoint/2010/main" val="4145420459"/>
              </p:ext>
            </p:extLst>
          </p:nvPr>
        </p:nvGraphicFramePr>
        <p:xfrm>
          <a:off x="486932" y="1543628"/>
          <a:ext cx="6936750" cy="2322027"/>
        </p:xfrm>
        <a:graphic>
          <a:graphicData uri="http://schemas.openxmlformats.org/drawingml/2006/table">
            <a:tbl>
              <a:tblPr firstRow="1" bandRow="1"/>
              <a:tblGrid>
                <a:gridCol w="1728748">
                  <a:extLst>
                    <a:ext uri="{9D8B030D-6E8A-4147-A177-3AD203B41FA5}">
                      <a16:colId xmlns:a16="http://schemas.microsoft.com/office/drawing/2014/main" val="20000"/>
                    </a:ext>
                  </a:extLst>
                </a:gridCol>
                <a:gridCol w="2100798">
                  <a:extLst>
                    <a:ext uri="{9D8B030D-6E8A-4147-A177-3AD203B41FA5}">
                      <a16:colId xmlns:a16="http://schemas.microsoft.com/office/drawing/2014/main" val="2589741386"/>
                    </a:ext>
                  </a:extLst>
                </a:gridCol>
                <a:gridCol w="1384954">
                  <a:extLst>
                    <a:ext uri="{9D8B030D-6E8A-4147-A177-3AD203B41FA5}">
                      <a16:colId xmlns:a16="http://schemas.microsoft.com/office/drawing/2014/main" val="4002965914"/>
                    </a:ext>
                  </a:extLst>
                </a:gridCol>
                <a:gridCol w="1722250">
                  <a:extLst>
                    <a:ext uri="{9D8B030D-6E8A-4147-A177-3AD203B41FA5}">
                      <a16:colId xmlns:a16="http://schemas.microsoft.com/office/drawing/2014/main" val="788831586"/>
                    </a:ext>
                  </a:extLst>
                </a:gridCol>
              </a:tblGrid>
              <a:tr h="486782">
                <a:tc>
                  <a:txBody>
                    <a:bodyPr/>
                    <a:lstStyle/>
                    <a:p>
                      <a:pPr algn="ctr"/>
                      <a:r>
                        <a:rPr kumimoji="1" lang="ja-JP" altLang="en-US" sz="1100" dirty="0">
                          <a:latin typeface="HGP創英ﾌﾟﾚｾﾞﾝｽEB" panose="02020800000000000000" pitchFamily="18" charset="-128"/>
                          <a:ea typeface="HGP創英ﾌﾟﾚｾﾞﾝｽEB" panose="02020800000000000000" pitchFamily="18" charset="-128"/>
                        </a:rPr>
                        <a:t>事業所名</a:t>
                      </a:r>
                    </a:p>
                  </a:txBody>
                  <a:tcPr anchor="ctr"/>
                </a:tc>
                <a:tc gridSpan="3">
                  <a:txBody>
                    <a:bodyPr/>
                    <a:lstStyle/>
                    <a:p>
                      <a:pPr algn="ct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anchor="ctr"/>
                </a:tc>
                <a:tc hMerge="1">
                  <a:txBody>
                    <a:bodyPr/>
                    <a:lstStyle/>
                    <a:p>
                      <a:pPr algn="ctr"/>
                      <a:r>
                        <a:rPr kumimoji="1" lang="ja-JP" altLang="en-US" sz="1100" dirty="0">
                          <a:latin typeface="HGP創英ﾌﾟﾚｾﾞﾝｽEB" panose="02020800000000000000" pitchFamily="18" charset="-128"/>
                          <a:ea typeface="HGP創英ﾌﾟﾚｾﾞﾝｽEB" panose="02020800000000000000" pitchFamily="18" charset="-128"/>
                        </a:rPr>
                        <a:t>業種</a:t>
                      </a:r>
                    </a:p>
                  </a:txBody>
                  <a:tcPr anchor="ctr"/>
                </a:tc>
                <a:tc hMerge="1">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anchor="ctr"/>
                </a:tc>
                <a:extLst>
                  <a:ext uri="{0D108BD9-81ED-4DB2-BD59-A6C34878D82A}">
                    <a16:rowId xmlns:a16="http://schemas.microsoft.com/office/drawing/2014/main" val="10000"/>
                  </a:ext>
                </a:extLst>
              </a:tr>
              <a:tr h="370026">
                <a:tc>
                  <a:txBody>
                    <a:bodyPr/>
                    <a:lstStyle/>
                    <a:p>
                      <a:pPr algn="ctr"/>
                      <a:r>
                        <a:rPr kumimoji="1" lang="ja-JP" altLang="en-US" sz="1100" dirty="0">
                          <a:latin typeface="HGP創英ﾌﾟﾚｾﾞﾝｽEB" panose="02020800000000000000" pitchFamily="18" charset="-128"/>
                          <a:ea typeface="HGP創英ﾌﾟﾚｾﾞﾝｽEB" panose="02020800000000000000" pitchFamily="18" charset="-128"/>
                        </a:rPr>
                        <a:t>所在地</a:t>
                      </a:r>
                    </a:p>
                  </a:txBody>
                  <a:tcPr anchor="ctr"/>
                </a:tc>
                <a:tc gridSpan="3">
                  <a:txBody>
                    <a:bodyPr/>
                    <a:lstStyle/>
                    <a:p>
                      <a:pPr algn="ct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370026">
                <a:tc>
                  <a:txBody>
                    <a:bodyPr/>
                    <a:lstStyle/>
                    <a:p>
                      <a:pPr algn="ctr"/>
                      <a:r>
                        <a:rPr kumimoji="1" lang="ja-JP" altLang="en-US" sz="1100" dirty="0">
                          <a:latin typeface="HGP創英ﾌﾟﾚｾﾞﾝｽEB" panose="02020800000000000000" pitchFamily="18" charset="-128"/>
                          <a:ea typeface="HGP創英ﾌﾟﾚｾﾞﾝｽEB" panose="02020800000000000000" pitchFamily="18" charset="-128"/>
                        </a:rPr>
                        <a:t>ＴＥＬ</a:t>
                      </a:r>
                    </a:p>
                  </a:txBody>
                  <a:tcPr anchor="ctr"/>
                </a:tc>
                <a:tc>
                  <a:txBody>
                    <a:bodyPr/>
                    <a:lstStyle/>
                    <a:p>
                      <a:pPr algn="ct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anchor="ctr"/>
                </a:tc>
                <a:tc>
                  <a:txBody>
                    <a:bodyPr/>
                    <a:lstStyle/>
                    <a:p>
                      <a:pPr algn="ctr"/>
                      <a:r>
                        <a:rPr kumimoji="1" lang="ja-JP" altLang="en-US" sz="1100" dirty="0">
                          <a:latin typeface="HGP創英ﾌﾟﾚｾﾞﾝｽEB" panose="02020800000000000000" pitchFamily="18" charset="-128"/>
                          <a:ea typeface="HGP創英ﾌﾟﾚｾﾞﾝｽEB" panose="02020800000000000000" pitchFamily="18" charset="-128"/>
                        </a:rPr>
                        <a:t>ＦＡＸ</a:t>
                      </a:r>
                      <a:endParaRPr kumimoji="1" lang="ja-JP" altLang="en-US" sz="1000" dirty="0">
                        <a:latin typeface="HGP創英ﾌﾟﾚｾﾞﾝｽEB" panose="02020800000000000000" pitchFamily="18" charset="-128"/>
                        <a:ea typeface="HGP創英ﾌﾟﾚｾﾞﾝｽEB" panose="02020800000000000000" pitchFamily="18" charset="-128"/>
                      </a:endParaRPr>
                    </a:p>
                  </a:txBody>
                  <a:tcPr anchor="ctr"/>
                </a:tc>
                <a:tc>
                  <a:txBody>
                    <a:bodyPr/>
                    <a:lstStyle/>
                    <a:p>
                      <a:endParaRPr kumimoji="1" lang="ja-JP" altLang="en-US" dirty="0"/>
                    </a:p>
                  </a:txBody>
                  <a:tcPr anchor="ctr"/>
                </a:tc>
                <a:extLst>
                  <a:ext uri="{0D108BD9-81ED-4DB2-BD59-A6C34878D82A}">
                    <a16:rowId xmlns:a16="http://schemas.microsoft.com/office/drawing/2014/main" val="10003"/>
                  </a:ext>
                </a:extLst>
              </a:tr>
              <a:tr h="37002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latin typeface="HGP創英ﾌﾟﾚｾﾞﾝｽEB" panose="02020800000000000000" pitchFamily="18" charset="-128"/>
                          <a:ea typeface="HGP創英ﾌﾟﾚｾﾞﾝｽEB" panose="02020800000000000000" pitchFamily="18" charset="-128"/>
                        </a:rPr>
                        <a:t>E-mail</a:t>
                      </a: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anchor="ctr"/>
                </a:tc>
                <a:tc gridSpan="3">
                  <a:txBody>
                    <a:bodyPr/>
                    <a:lstStyle/>
                    <a:p>
                      <a:pPr algn="ct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355141">
                <a:tc>
                  <a:txBody>
                    <a:bodyPr/>
                    <a:lstStyle/>
                    <a:p>
                      <a:pPr algn="ctr"/>
                      <a:r>
                        <a:rPr kumimoji="1" lang="ja-JP" altLang="en-US" sz="1100" dirty="0">
                          <a:latin typeface="HGP創英ﾌﾟﾚｾﾞﾝｽEB" panose="02020800000000000000" pitchFamily="18" charset="-128"/>
                          <a:ea typeface="HGP創英ﾌﾟﾚｾﾞﾝｽEB" panose="02020800000000000000" pitchFamily="18" charset="-128"/>
                        </a:rPr>
                        <a:t>参加者氏名</a:t>
                      </a:r>
                    </a:p>
                  </a:txBody>
                  <a:tcPr anchor="ctr"/>
                </a:tc>
                <a:tc>
                  <a:txBody>
                    <a:bodyPr/>
                    <a:lstStyle/>
                    <a:p>
                      <a:pPr algn="ctr"/>
                      <a:endParaRPr kumimoji="1" lang="ja-JP" altLang="en-US" sz="1100" dirty="0">
                        <a:latin typeface="HGP創英ﾌﾟﾚｾﾞﾝｽEB" panose="02020800000000000000" pitchFamily="18" charset="-128"/>
                        <a:ea typeface="HGP創英ﾌﾟﾚｾﾞﾝｽEB" panose="02020800000000000000" pitchFamily="18"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HGP創英ﾌﾟﾚｾﾞﾝｽEB" panose="02020800000000000000" pitchFamily="18" charset="-128"/>
                          <a:ea typeface="HGP創英ﾌﾟﾚｾﾞﾝｽEB" panose="02020800000000000000" pitchFamily="18" charset="-128"/>
                        </a:rPr>
                        <a:t>役職</a:t>
                      </a:r>
                      <a:endParaRPr kumimoji="1" lang="ja-JP" altLang="en-US" sz="1000" dirty="0">
                        <a:latin typeface="HGP創英ﾌﾟﾚｾﾞﾝｽEB" panose="02020800000000000000" pitchFamily="18" charset="-128"/>
                        <a:ea typeface="HGP創英ﾌﾟﾚｾﾞﾝｽEB" panose="02020800000000000000" pitchFamily="18" charset="-128"/>
                      </a:endParaRPr>
                    </a:p>
                  </a:txBody>
                  <a:tcPr anchor="ctr"/>
                </a:tc>
                <a:tc>
                  <a:txBody>
                    <a:bodyPr/>
                    <a:lstStyle/>
                    <a:p>
                      <a:endParaRPr kumimoji="1" lang="ja-JP" altLang="en-US" dirty="0"/>
                    </a:p>
                  </a:txBody>
                  <a:tcPr anchor="ctr"/>
                </a:tc>
                <a:extLst>
                  <a:ext uri="{0D108BD9-81ED-4DB2-BD59-A6C34878D82A}">
                    <a16:rowId xmlns:a16="http://schemas.microsoft.com/office/drawing/2014/main" val="1533820570"/>
                  </a:ext>
                </a:extLst>
              </a:tr>
              <a:tr h="370026">
                <a:tc>
                  <a:txBody>
                    <a:bodyPr/>
                    <a:lstStyle/>
                    <a:p>
                      <a:pPr algn="ctr"/>
                      <a:r>
                        <a:rPr kumimoji="1" lang="ja-JP" altLang="en-US" sz="1100" dirty="0">
                          <a:latin typeface="HGP創英ﾌﾟﾚｾﾞﾝｽEB" panose="02020800000000000000" pitchFamily="18" charset="-128"/>
                          <a:ea typeface="HGP創英ﾌﾟﾚｾﾞﾝｽEB" panose="02020800000000000000" pitchFamily="18" charset="-128"/>
                        </a:rPr>
                        <a:t>ホームページアドレス</a:t>
                      </a:r>
                      <a:endParaRPr kumimoji="1" lang="en-US" altLang="ja-JP" sz="1100" dirty="0">
                        <a:latin typeface="HGP創英ﾌﾟﾚｾﾞﾝｽEB" panose="02020800000000000000" pitchFamily="18" charset="-128"/>
                        <a:ea typeface="HGP創英ﾌﾟﾚｾﾞﾝｽEB" panose="02020800000000000000" pitchFamily="18" charset="-128"/>
                      </a:endParaRPr>
                    </a:p>
                  </a:txBody>
                  <a:tcPr anchor="ctr">
                    <a:lnB w="12700" cap="flat" cmpd="sng" algn="ctr">
                      <a:solidFill>
                        <a:schemeClr val="tx1"/>
                      </a:solidFill>
                      <a:prstDash val="solid"/>
                      <a:round/>
                      <a:headEnd type="none" w="med" len="med"/>
                      <a:tailEnd type="none" w="med" len="med"/>
                    </a:lnB>
                  </a:tcPr>
                </a:tc>
                <a:tc gridSpan="3">
                  <a:txBody>
                    <a:bodyPr/>
                    <a:lstStyle/>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1100" dirty="0">
                          <a:latin typeface="HGP創英ﾌﾟﾚｾﾞﾝｽEB" panose="02020800000000000000" pitchFamily="18" charset="-128"/>
                          <a:ea typeface="HGP創英ﾌﾟﾚｾﾞﾝｽEB" panose="02020800000000000000" pitchFamily="18" charset="-128"/>
                        </a:rPr>
                        <a:t>□あり（</a:t>
                      </a:r>
                      <a:r>
                        <a:rPr kumimoji="1" lang="en-US" altLang="ja-JP" sz="1100" dirty="0">
                          <a:latin typeface="HGP創英ﾌﾟﾚｾﾞﾝｽEB" panose="02020800000000000000" pitchFamily="18" charset="-128"/>
                          <a:ea typeface="HGP創英ﾌﾟﾚｾﾞﾝｽEB" panose="02020800000000000000" pitchFamily="18" charset="-128"/>
                        </a:rPr>
                        <a:t>http://</a:t>
                      </a:r>
                      <a:r>
                        <a:rPr kumimoji="1" lang="ja-JP" altLang="en-US" sz="1100" dirty="0">
                          <a:latin typeface="HGP創英ﾌﾟﾚｾﾞﾝｽEB" panose="02020800000000000000" pitchFamily="18" charset="-128"/>
                          <a:ea typeface="HGP創英ﾌﾟﾚｾﾞﾝｽEB" panose="02020800000000000000" pitchFamily="18" charset="-128"/>
                        </a:rPr>
                        <a:t>　　　　　　　　　　　　　　　　　　　　　　　　　　　　　　　　　　　　　　）　□なし</a:t>
                      </a:r>
                      <a:endParaRPr kumimoji="1" lang="en-US" altLang="ja-JP" sz="1100" dirty="0">
                        <a:latin typeface="HGP創英ﾌﾟﾚｾﾞﾝｽEB" panose="02020800000000000000" pitchFamily="18" charset="-128"/>
                        <a:ea typeface="HGP創英ﾌﾟﾚｾﾞﾝｽEB" panose="02020800000000000000" pitchFamily="18"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805354412"/>
                  </a:ext>
                </a:extLst>
              </a:tr>
            </a:tbl>
          </a:graphicData>
        </a:graphic>
      </p:graphicFrame>
      <p:graphicFrame>
        <p:nvGraphicFramePr>
          <p:cNvPr id="8" name="表 7">
            <a:extLst>
              <a:ext uri="{FF2B5EF4-FFF2-40B4-BE49-F238E27FC236}">
                <a16:creationId xmlns:a16="http://schemas.microsoft.com/office/drawing/2014/main" id="{AFFD2F63-8402-4A74-9791-F9145E0A3B79}"/>
              </a:ext>
            </a:extLst>
          </p:cNvPr>
          <p:cNvGraphicFramePr>
            <a:graphicFrameLocks noGrp="1"/>
          </p:cNvGraphicFramePr>
          <p:nvPr>
            <p:extLst>
              <p:ext uri="{D42A27DB-BD31-4B8C-83A1-F6EECF244321}">
                <p14:modId xmlns:p14="http://schemas.microsoft.com/office/powerpoint/2010/main" val="4154589504"/>
              </p:ext>
            </p:extLst>
          </p:nvPr>
        </p:nvGraphicFramePr>
        <p:xfrm>
          <a:off x="455853" y="3965450"/>
          <a:ext cx="6936748" cy="6461437"/>
        </p:xfrm>
        <a:graphic>
          <a:graphicData uri="http://schemas.openxmlformats.org/drawingml/2006/table">
            <a:tbl>
              <a:tblPr firstRow="1" bandRow="1"/>
              <a:tblGrid>
                <a:gridCol w="1932505">
                  <a:extLst>
                    <a:ext uri="{9D8B030D-6E8A-4147-A177-3AD203B41FA5}">
                      <a16:colId xmlns:a16="http://schemas.microsoft.com/office/drawing/2014/main" val="20000"/>
                    </a:ext>
                  </a:extLst>
                </a:gridCol>
                <a:gridCol w="5004243">
                  <a:extLst>
                    <a:ext uri="{9D8B030D-6E8A-4147-A177-3AD203B41FA5}">
                      <a16:colId xmlns:a16="http://schemas.microsoft.com/office/drawing/2014/main" val="20001"/>
                    </a:ext>
                  </a:extLst>
                </a:gridCol>
              </a:tblGrid>
              <a:tr h="1884262">
                <a:tc>
                  <a:txBody>
                    <a:bodyPr/>
                    <a:lstStyle/>
                    <a:p>
                      <a:pPr algn="ct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いずれかの商談商品を取り扱っていますか</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algn="ct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（該当する箇所に☑をお願いします）</a:t>
                      </a:r>
                    </a:p>
                  </a:txBody>
                  <a:tcPr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marL="0" marR="0" lvl="0" indent="0" algn="l" defTabSz="777514" rtl="0" eaLnBrk="1" fontAlgn="auto" latinLnBrk="0" hangingPunct="1">
                        <a:lnSpc>
                          <a:spcPts val="1000"/>
                        </a:lnSpc>
                        <a:spcBef>
                          <a:spcPts val="0"/>
                        </a:spcBef>
                        <a:spcAft>
                          <a:spcPts val="0"/>
                        </a:spcAft>
                        <a:buClrTx/>
                        <a:buSzTx/>
                        <a:buFontTx/>
                        <a:buNone/>
                        <a:tabLst/>
                        <a:defRPr/>
                      </a:pP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　　宮崎市内で生産等された農林水産物及びそれら農林水産物を</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       原材料として活用し、市内で製造されたもの。</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　　宮崎市内で生産等された農林水産物を原材料として、</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　　　 市外で製造されたもの。</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　　宮崎市外で生産等された農林水産物を原材料として、</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　　　 市内で製造されたもの。</a:t>
                      </a:r>
                    </a:p>
                  </a:txBody>
                  <a:tcP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25725">
                <a:tc>
                  <a:txBody>
                    <a:bodyPr/>
                    <a:lstStyle/>
                    <a:p>
                      <a:pPr algn="ct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商談希望商品①</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創英ﾌﾟﾚｾﾞﾝｽEB" panose="02020800000000000000" pitchFamily="18" charset="-128"/>
                          <a:ea typeface="HGP創英ﾌﾟﾚｾﾞﾝｽEB" panose="02020800000000000000" pitchFamily="18" charset="-128"/>
                        </a:rPr>
                        <a:t>（商品のセールスポイントをご記入ください）</a:t>
                      </a:r>
                    </a:p>
                    <a:p>
                      <a:pPr algn="ctr"/>
                      <a:endPar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txBody>
                  <a:tcPr anchor="ctr">
                    <a:lnL w="28575"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商品名：</a:t>
                      </a:r>
                    </a:p>
                    <a:p>
                      <a:pPr algn="l"/>
                      <a:endParaRPr kumimoji="1" lang="en-US" altLang="ja-JP" sz="8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algn="l"/>
                      <a:endParaRPr kumimoji="1" lang="en-US" altLang="ja-JP" sz="8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algn="l"/>
                      <a:endParaRPr kumimoji="1" lang="en-US" altLang="ja-JP" sz="8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algn="l"/>
                      <a:endParaRPr kumimoji="1" lang="en-US" altLang="ja-JP" sz="8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algn="l"/>
                      <a:endParaRPr kumimoji="1" lang="en-US" altLang="ja-JP" sz="8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algn="l"/>
                      <a:endParaRPr kumimoji="1" lang="en-US" altLang="ja-JP" sz="8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txBody>
                  <a:tcP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525725">
                <a:tc>
                  <a:txBody>
                    <a:bodyPr/>
                    <a:lstStyle/>
                    <a:p>
                      <a:pPr algn="ct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商談希望商品②</a:t>
                      </a: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創英ﾌﾟﾚｾﾞﾝｽEB" panose="02020800000000000000" pitchFamily="18" charset="-128"/>
                          <a:ea typeface="HGP創英ﾌﾟﾚｾﾞﾝｽEB" panose="02020800000000000000" pitchFamily="18" charset="-128"/>
                        </a:rPr>
                        <a:t>（商品のセールスポイントをご記入ください）</a:t>
                      </a:r>
                    </a:p>
                    <a:p>
                      <a:pPr algn="ctr"/>
                      <a:endParaRPr kumimoji="1" lang="en-US" altLang="ja-JP"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txBody>
                  <a:tcPr anchor="ctr">
                    <a:lnL w="28575"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商品名：</a:t>
                      </a:r>
                    </a:p>
                    <a:p>
                      <a:pPr algn="ctr"/>
                      <a:endParaRPr kumimoji="1" lang="ja-JP" altLang="en-US" sz="8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txBody>
                  <a:tcPr>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4"/>
                  </a:ext>
                </a:extLst>
              </a:tr>
              <a:tr h="1525725">
                <a:tc>
                  <a:txBody>
                    <a:bodyPr/>
                    <a:lstStyle/>
                    <a:p>
                      <a:pPr algn="ct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商談希望商品③</a:t>
                      </a:r>
                      <a:endParaRPr kumimoji="1" lang="en-US" altLang="ja-JP" sz="24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p>
                      <a:pPr marL="0" marR="0" lvl="0" indent="0" algn="ctr" defTabSz="777514" rtl="0" eaLnBrk="1" fontAlgn="auto" latinLnBrk="0" hangingPunct="1">
                        <a:lnSpc>
                          <a:spcPct val="100000"/>
                        </a:lnSpc>
                        <a:spcBef>
                          <a:spcPts val="0"/>
                        </a:spcBef>
                        <a:spcAft>
                          <a:spcPts val="0"/>
                        </a:spcAft>
                        <a:buClrTx/>
                        <a:buSzTx/>
                        <a:buFontTx/>
                        <a:buNone/>
                        <a:tabLst/>
                        <a:defRPr/>
                      </a:pPr>
                      <a:r>
                        <a:rPr kumimoji="1" lang="ja-JP" altLang="en-US" sz="800" dirty="0">
                          <a:solidFill>
                            <a:sysClr val="windowText" lastClr="000000"/>
                          </a:solidFill>
                          <a:latin typeface="HGP創英ﾌﾟﾚｾﾞﾝｽEB" panose="02020800000000000000" pitchFamily="18" charset="-128"/>
                          <a:ea typeface="HGP創英ﾌﾟﾚｾﾞﾝｽEB" panose="02020800000000000000" pitchFamily="18" charset="-128"/>
                        </a:rPr>
                        <a:t>（商品のセールスポイントをご記入ください）</a:t>
                      </a:r>
                    </a:p>
                    <a:p>
                      <a:pPr algn="ctr"/>
                      <a:endPar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txBody>
                  <a:tcPr anchor="ctr">
                    <a:lnL w="28575"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ysClr val="windowText" lastClr="000000"/>
                          </a:solidFill>
                          <a:latin typeface="HGP創英ﾌﾟﾚｾﾞﾝｽEB" panose="02020800000000000000" pitchFamily="18" charset="-128"/>
                          <a:ea typeface="HGP創英ﾌﾟﾚｾﾞﾝｽEB" panose="02020800000000000000" pitchFamily="18" charset="-128"/>
                        </a:rPr>
                        <a:t>商品名：</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700" dirty="0">
                        <a:solidFill>
                          <a:sysClr val="windowText" lastClr="000000"/>
                        </a:solidFill>
                        <a:latin typeface="HGP創英ﾌﾟﾚｾﾞﾝｽEB" panose="02020800000000000000" pitchFamily="18" charset="-128"/>
                        <a:ea typeface="HGP創英ﾌﾟﾚｾﾞﾝｽEB" panose="02020800000000000000" pitchFamily="18" charset="-128"/>
                      </a:endParaRP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bl>
          </a:graphicData>
        </a:graphic>
      </p:graphicFrame>
      <p:cxnSp>
        <p:nvCxnSpPr>
          <p:cNvPr id="10" name="直線コネクタ 9">
            <a:extLst>
              <a:ext uri="{FF2B5EF4-FFF2-40B4-BE49-F238E27FC236}">
                <a16:creationId xmlns:a16="http://schemas.microsoft.com/office/drawing/2014/main" id="{792088B6-E6F1-4E9D-B2B2-AD8F965CFF81}"/>
              </a:ext>
            </a:extLst>
          </p:cNvPr>
          <p:cNvCxnSpPr>
            <a:cxnSpLocks/>
          </p:cNvCxnSpPr>
          <p:nvPr/>
        </p:nvCxnSpPr>
        <p:spPr>
          <a:xfrm>
            <a:off x="7392601" y="3965450"/>
            <a:ext cx="0" cy="2043464"/>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sp>
        <p:nvSpPr>
          <p:cNvPr id="2" name="テキスト ボックス 1">
            <a:extLst>
              <a:ext uri="{FF2B5EF4-FFF2-40B4-BE49-F238E27FC236}">
                <a16:creationId xmlns:a16="http://schemas.microsoft.com/office/drawing/2014/main" id="{32AB68A0-5765-428E-8E49-3C35A4B4176D}"/>
              </a:ext>
            </a:extLst>
          </p:cNvPr>
          <p:cNvSpPr txBox="1"/>
          <p:nvPr/>
        </p:nvSpPr>
        <p:spPr>
          <a:xfrm>
            <a:off x="421250" y="10445740"/>
            <a:ext cx="7068115" cy="215444"/>
          </a:xfrm>
          <a:prstGeom prst="rect">
            <a:avLst/>
          </a:prstGeom>
          <a:noFill/>
        </p:spPr>
        <p:txBody>
          <a:bodyPr wrap="square" rtlCol="0">
            <a:spAutoFit/>
          </a:bodyPr>
          <a:lstStyle/>
          <a:p>
            <a:pPr algn="l"/>
            <a:r>
              <a:rPr kumimoji="1" lang="en-US" altLang="ja-JP" sz="800" dirty="0">
                <a:latin typeface="HGP創英ﾌﾟﾚｾﾞﾝｽEB" panose="02020800000000000000" pitchFamily="18" charset="-128"/>
                <a:ea typeface="HGP創英ﾌﾟﾚｾﾞﾝｽEB" panose="02020800000000000000" pitchFamily="18" charset="-128"/>
              </a:rPr>
              <a:t>※</a:t>
            </a:r>
            <a:r>
              <a:rPr kumimoji="1" lang="ja-JP" altLang="en-US" sz="800" dirty="0">
                <a:latin typeface="HGP創英ﾌﾟﾚｾﾞﾝｽEB" panose="02020800000000000000" pitchFamily="18" charset="-128"/>
                <a:ea typeface="HGP創英ﾌﾟﾚｾﾞﾝｽEB" panose="02020800000000000000" pitchFamily="18" charset="-128"/>
              </a:rPr>
              <a:t>申込いただいた個人情報につきましては、本事業のの実施のために使用するほか、</a:t>
            </a:r>
            <a:r>
              <a:rPr lang="ja-JP" altLang="en-US" sz="800" dirty="0">
                <a:latin typeface="HGP創英ﾌﾟﾚｾﾞﾝｽEB" panose="02020800000000000000" pitchFamily="18" charset="-128"/>
                <a:ea typeface="HGP創英ﾌﾟﾚｾﾞﾝｽEB" panose="02020800000000000000" pitchFamily="18" charset="-128"/>
              </a:rPr>
              <a:t>主催者からの各種連絡・情報提供等に使用させていただきます。</a:t>
            </a:r>
            <a:endParaRPr kumimoji="1" lang="en-US" altLang="ja-JP" sz="800" dirty="0">
              <a:latin typeface="HGP創英ﾌﾟﾚｾﾞﾝｽEB" panose="02020800000000000000" pitchFamily="18" charset="-128"/>
              <a:ea typeface="HGP創英ﾌﾟﾚｾﾞﾝｽEB" panose="02020800000000000000" pitchFamily="18" charset="-128"/>
            </a:endParaRPr>
          </a:p>
        </p:txBody>
      </p:sp>
      <p:cxnSp>
        <p:nvCxnSpPr>
          <p:cNvPr id="11" name="直線コネクタ 10">
            <a:extLst>
              <a:ext uri="{FF2B5EF4-FFF2-40B4-BE49-F238E27FC236}">
                <a16:creationId xmlns:a16="http://schemas.microsoft.com/office/drawing/2014/main" id="{F769AFBA-C3C3-46DC-938C-5738ED9F12FD}"/>
              </a:ext>
            </a:extLst>
          </p:cNvPr>
          <p:cNvCxnSpPr>
            <a:cxnSpLocks/>
          </p:cNvCxnSpPr>
          <p:nvPr/>
        </p:nvCxnSpPr>
        <p:spPr>
          <a:xfrm>
            <a:off x="2421589" y="6168321"/>
            <a:ext cx="3492607" cy="0"/>
          </a:xfrm>
          <a:prstGeom prst="line">
            <a:avLst/>
          </a:prstGeom>
        </p:spPr>
        <p:style>
          <a:lnRef idx="1">
            <a:schemeClr val="dk1"/>
          </a:lnRef>
          <a:fillRef idx="0">
            <a:schemeClr val="dk1"/>
          </a:fillRef>
          <a:effectRef idx="0">
            <a:schemeClr val="dk1"/>
          </a:effectRef>
          <a:fontRef idx="minor">
            <a:schemeClr val="tx1"/>
          </a:fontRef>
        </p:style>
      </p:cxnSp>
      <p:cxnSp>
        <p:nvCxnSpPr>
          <p:cNvPr id="13" name="直線コネクタ 12">
            <a:extLst>
              <a:ext uri="{FF2B5EF4-FFF2-40B4-BE49-F238E27FC236}">
                <a16:creationId xmlns:a16="http://schemas.microsoft.com/office/drawing/2014/main" id="{C09740CD-4985-4CA7-99CC-F3CC3A12FCF9}"/>
              </a:ext>
            </a:extLst>
          </p:cNvPr>
          <p:cNvCxnSpPr>
            <a:cxnSpLocks/>
          </p:cNvCxnSpPr>
          <p:nvPr/>
        </p:nvCxnSpPr>
        <p:spPr>
          <a:xfrm>
            <a:off x="2421589" y="7688347"/>
            <a:ext cx="3492607" cy="0"/>
          </a:xfrm>
          <a:prstGeom prst="line">
            <a:avLst/>
          </a:prstGeom>
        </p:spPr>
        <p:style>
          <a:lnRef idx="1">
            <a:schemeClr val="dk1"/>
          </a:lnRef>
          <a:fillRef idx="0">
            <a:schemeClr val="dk1"/>
          </a:fillRef>
          <a:effectRef idx="0">
            <a:schemeClr val="dk1"/>
          </a:effectRef>
          <a:fontRef idx="minor">
            <a:schemeClr val="tx1"/>
          </a:fontRef>
        </p:style>
      </p:cxnSp>
      <p:cxnSp>
        <p:nvCxnSpPr>
          <p:cNvPr id="14" name="直線コネクタ 13">
            <a:extLst>
              <a:ext uri="{FF2B5EF4-FFF2-40B4-BE49-F238E27FC236}">
                <a16:creationId xmlns:a16="http://schemas.microsoft.com/office/drawing/2014/main" id="{C164E4AD-579B-4D93-B8EF-546277D19B67}"/>
              </a:ext>
            </a:extLst>
          </p:cNvPr>
          <p:cNvCxnSpPr>
            <a:cxnSpLocks/>
          </p:cNvCxnSpPr>
          <p:nvPr/>
        </p:nvCxnSpPr>
        <p:spPr>
          <a:xfrm>
            <a:off x="2436103" y="9229629"/>
            <a:ext cx="3492607" cy="0"/>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a:extLst>
              <a:ext uri="{FF2B5EF4-FFF2-40B4-BE49-F238E27FC236}">
                <a16:creationId xmlns:a16="http://schemas.microsoft.com/office/drawing/2014/main" id="{397C37B4-C290-42BC-90A5-5D4DCD76569E}"/>
              </a:ext>
            </a:extLst>
          </p:cNvPr>
          <p:cNvCxnSpPr>
            <a:cxnSpLocks/>
          </p:cNvCxnSpPr>
          <p:nvPr/>
        </p:nvCxnSpPr>
        <p:spPr>
          <a:xfrm flipH="1">
            <a:off x="440000" y="10426889"/>
            <a:ext cx="689557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aphicFrame>
        <p:nvGraphicFramePr>
          <p:cNvPr id="12" name="表 11">
            <a:extLst>
              <a:ext uri="{FF2B5EF4-FFF2-40B4-BE49-F238E27FC236}">
                <a16:creationId xmlns:a16="http://schemas.microsoft.com/office/drawing/2014/main" id="{FDCA1769-7FD8-E486-11E5-6D67CEEC610A}"/>
              </a:ext>
            </a:extLst>
          </p:cNvPr>
          <p:cNvGraphicFramePr>
            <a:graphicFrameLocks noGrp="1"/>
          </p:cNvGraphicFramePr>
          <p:nvPr>
            <p:extLst>
              <p:ext uri="{D42A27DB-BD31-4B8C-83A1-F6EECF244321}">
                <p14:modId xmlns:p14="http://schemas.microsoft.com/office/powerpoint/2010/main" val="2445182753"/>
              </p:ext>
            </p:extLst>
          </p:nvPr>
        </p:nvGraphicFramePr>
        <p:xfrm>
          <a:off x="8379572" y="3865655"/>
          <a:ext cx="208280" cy="1741714"/>
        </p:xfrm>
        <a:graphic>
          <a:graphicData uri="http://schemas.openxmlformats.org/drawingml/2006/table">
            <a:tbl>
              <a:tblPr/>
              <a:tblGrid>
                <a:gridCol w="208280">
                  <a:extLst>
                    <a:ext uri="{9D8B030D-6E8A-4147-A177-3AD203B41FA5}">
                      <a16:colId xmlns:a16="http://schemas.microsoft.com/office/drawing/2014/main" val="626765912"/>
                    </a:ext>
                  </a:extLst>
                </a:gridCol>
              </a:tblGrid>
              <a:tr h="1741714">
                <a:tc>
                  <a:txBody>
                    <a:bodyPr/>
                    <a:lstStyle/>
                    <a:p>
                      <a:endParaRPr kumimoji="1" lang="ja-JP" altLang="en-US" dirty="0"/>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1838119848"/>
                  </a:ext>
                </a:extLst>
              </a:tr>
            </a:tbl>
          </a:graphicData>
        </a:graphic>
      </p:graphicFrame>
    </p:spTree>
    <p:extLst>
      <p:ext uri="{BB962C8B-B14F-4D97-AF65-F5344CB8AC3E}">
        <p14:creationId xmlns:p14="http://schemas.microsoft.com/office/powerpoint/2010/main" val="278249652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kumimoji="1" sz="1100" dirty="0">
            <a:latin typeface="HGP創英ﾌﾟﾚｾﾞﾝｽEB" panose="02020800000000000000" pitchFamily="18" charset="-128"/>
            <a:ea typeface="HGP創英ﾌﾟﾚｾﾞﾝｽEB" panose="02020800000000000000" pitchFamily="18" charset="-128"/>
          </a:defRPr>
        </a:defPPr>
      </a:lstStyle>
    </a:txDef>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0</TotalTime>
  <Words>736</Words>
  <Application>Microsoft Office PowerPoint</Application>
  <PresentationFormat>ユーザー設定</PresentationFormat>
  <Paragraphs>112</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HGP創英ﾌﾟﾚｾﾞﾝｽEB</vt:lpstr>
      <vt:lpstr>HGS創英ﾌﾟﾚｾﾞﾝｽEB</vt:lpstr>
      <vt:lpstr>HG創英ﾌﾟﾚｾﾞﾝｽEB</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2018-01-31T11:10:13Z</dcterms:created>
  <dcterms:modified xsi:type="dcterms:W3CDTF">2023-10-27T00:06:05Z</dcterms:modified>
</cp:coreProperties>
</file>